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41ea1a8f5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b41ea1a8f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41ea1a8f5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b41ea1a8f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42844d8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42844d8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41ea1a8f5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b41ea1a8f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41ea1a8f5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b41ea1a8f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41ea1a8f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41ea1a8f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>
            <a:off x="4367515" y="2808232"/>
            <a:ext cx="4776485" cy="11140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80">
                <a:solidFill>
                  <a:srgbClr val="000000"/>
                </a:solidFill>
              </a:rPr>
              <a:t>농업과 IT,제조업 상권분석</a:t>
            </a:r>
            <a:br>
              <a:rPr lang="ko" sz="2980">
                <a:solidFill>
                  <a:srgbClr val="000000"/>
                </a:solidFill>
              </a:rPr>
            </a:br>
            <a:r>
              <a:rPr lang="ko" sz="2980">
                <a:solidFill>
                  <a:srgbClr val="000000"/>
                </a:solidFill>
              </a:rPr>
              <a:t>창업 지원 대책 도출</a:t>
            </a:r>
            <a:endParaRPr sz="2980">
              <a:solidFill>
                <a:srgbClr val="000000"/>
              </a:solidFill>
            </a:endParaRPr>
          </a:p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7803881" y="4350900"/>
            <a:ext cx="1340119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신암초</a:t>
            </a:r>
            <a:endParaRPr/>
          </a:p>
        </p:txBody>
      </p:sp>
      <p:pic>
        <p:nvPicPr>
          <p:cNvPr id="53" name="Google Shape;53;p12"/>
          <p:cNvPicPr preferRelativeResize="0"/>
          <p:nvPr/>
        </p:nvPicPr>
        <p:blipFill rotWithShape="1">
          <a:blip r:embed="rId3">
            <a:alphaModFix/>
          </a:blip>
          <a:srcRect b="45388" l="0" r="0" t="0"/>
          <a:stretch/>
        </p:blipFill>
        <p:spPr>
          <a:xfrm>
            <a:off x="0" y="0"/>
            <a:ext cx="9144000" cy="2808900"/>
          </a:xfrm>
          <a:custGeom>
            <a:rect b="b" l="l" r="r" t="t"/>
            <a:pathLst>
              <a:path extrusionOk="0" h="2808900" w="9144000">
                <a:moveTo>
                  <a:pt x="0" y="0"/>
                </a:moveTo>
                <a:lnTo>
                  <a:pt x="9144000" y="0"/>
                </a:lnTo>
                <a:lnTo>
                  <a:pt x="9144000" y="2247120"/>
                </a:lnTo>
                <a:lnTo>
                  <a:pt x="0" y="28089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ctrTitle"/>
          </p:nvPr>
        </p:nvSpPr>
        <p:spPr>
          <a:xfrm>
            <a:off x="397950" y="224750"/>
            <a:ext cx="85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❏"/>
            </a:pPr>
            <a:r>
              <a:rPr b="1" lang="ko" sz="2450"/>
              <a:t>농업 기기 임대료 50% 지원정책</a:t>
            </a:r>
            <a:endParaRPr b="1" sz="4970"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6884" l="17023" r="37868" t="17467"/>
          <a:stretch/>
        </p:blipFill>
        <p:spPr>
          <a:xfrm>
            <a:off x="311700" y="1634375"/>
            <a:ext cx="2766302" cy="2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3723750" y="1744638"/>
            <a:ext cx="5194800" cy="23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Malgun Gothic"/>
              <a:buChar char="●"/>
            </a:pPr>
            <a:r>
              <a:rPr lang="ko" sz="13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기사에 따르면, 보유한 기계는 농업용 트랙터, 비료살포기, 수확기 등 38종 172대로 1인당 1대를 최대 3일까지 빌릴 수 있습니다. </a:t>
            </a:r>
            <a:endParaRPr sz="130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Malgun Gothic"/>
              <a:buChar char="●"/>
            </a:pPr>
            <a:r>
              <a:rPr lang="ko" sz="13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용인시민이나 관내 농지를 보유한 사람이면 온라인 안전교육 이수 후 누구나 대여할 수 있으며, 임대료는 이번 감면으로 기계 구입가에 따라 5000원~10만5000원정도로 측정됩니다.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ctrTitle"/>
          </p:nvPr>
        </p:nvSpPr>
        <p:spPr>
          <a:xfrm>
            <a:off x="311700" y="225175"/>
            <a:ext cx="85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❏"/>
            </a:pPr>
            <a:r>
              <a:rPr b="1" lang="ko" sz="2450"/>
              <a:t> 용인시 농업기술센터의 다양한 활동 및 투자</a:t>
            </a:r>
            <a:endParaRPr b="1" sz="2450"/>
          </a:p>
        </p:txBody>
      </p: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311700" y="37841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920">
                <a:solidFill>
                  <a:schemeClr val="dk1"/>
                </a:solidFill>
              </a:rPr>
              <a:t>이뿐만 아니라, </a:t>
            </a:r>
            <a:r>
              <a:rPr b="1" lang="ko" sz="1920">
                <a:solidFill>
                  <a:schemeClr val="dk1"/>
                </a:solidFill>
              </a:rPr>
              <a:t>용인시 농업기술센터</a:t>
            </a:r>
            <a:r>
              <a:rPr lang="ko" sz="1920">
                <a:solidFill>
                  <a:schemeClr val="dk1"/>
                </a:solidFill>
              </a:rPr>
              <a:t>는 </a:t>
            </a:r>
            <a:r>
              <a:rPr b="1" lang="ko" sz="1920">
                <a:solidFill>
                  <a:schemeClr val="dk1"/>
                </a:solidFill>
              </a:rPr>
              <a:t>청년농업인</a:t>
            </a:r>
            <a:r>
              <a:rPr lang="ko" sz="1920">
                <a:solidFill>
                  <a:schemeClr val="dk1"/>
                </a:solidFill>
              </a:rPr>
              <a:t>을 육성하거나, </a:t>
            </a:r>
            <a:endParaRPr sz="192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920">
                <a:solidFill>
                  <a:schemeClr val="dk1"/>
                </a:solidFill>
              </a:rPr>
              <a:t>오른쪽 그림과 같이 농업에 다양한 활동들을 제공해주고 있습니다.</a:t>
            </a:r>
            <a:endParaRPr sz="2290"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28307" l="49115" r="7826" t="17115"/>
          <a:stretch/>
        </p:blipFill>
        <p:spPr>
          <a:xfrm>
            <a:off x="4108300" y="788225"/>
            <a:ext cx="3997027" cy="284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6312" l="32527" r="3656" t="12028"/>
          <a:stretch/>
        </p:blipFill>
        <p:spPr>
          <a:xfrm>
            <a:off x="547175" y="862475"/>
            <a:ext cx="3301474" cy="237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ctrTitle"/>
          </p:nvPr>
        </p:nvSpPr>
        <p:spPr>
          <a:xfrm>
            <a:off x="311700" y="268125"/>
            <a:ext cx="85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❏"/>
            </a:pPr>
            <a:r>
              <a:rPr b="1" lang="ko" sz="2450"/>
              <a:t>110만 인구수와 높은 비율의 생산가능 인구</a:t>
            </a:r>
            <a:endParaRPr b="1" sz="2450"/>
          </a:p>
        </p:txBody>
      </p:sp>
      <p:sp>
        <p:nvSpPr>
          <p:cNvPr id="141" name="Google Shape;141;p23"/>
          <p:cNvSpPr txBox="1"/>
          <p:nvPr>
            <p:ph idx="1" type="subTitle"/>
          </p:nvPr>
        </p:nvSpPr>
        <p:spPr>
          <a:xfrm>
            <a:off x="311700" y="3784150"/>
            <a:ext cx="85206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"/>
              <a:buChar char="●"/>
            </a:pPr>
            <a:r>
              <a:rPr lang="ko" sz="1220">
                <a:solidFill>
                  <a:schemeClr val="dk1"/>
                </a:solidFill>
              </a:rPr>
              <a:t>프로젝트의 배경과 더불어 뉴스를 파악해보면 인구수 110만이 곧 유력.</a:t>
            </a:r>
            <a:endParaRPr sz="12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20">
              <a:solidFill>
                <a:schemeClr val="dk1"/>
              </a:solidFill>
            </a:endParaRPr>
          </a:p>
          <a:p>
            <a:pPr indent="-3060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"/>
              <a:buChar char="●"/>
            </a:pPr>
            <a:r>
              <a:rPr lang="ko" sz="1220">
                <a:solidFill>
                  <a:schemeClr val="dk1"/>
                </a:solidFill>
              </a:rPr>
              <a:t>이와 더불어, 생산 가능 인구수를 봤을 때, 총인구수 대비 70% 가량의 생산 가능인구 비율을 보유하고 있어 큰 경쟁력을 갖추고 있음.</a:t>
            </a:r>
            <a:endParaRPr sz="12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20">
              <a:solidFill>
                <a:schemeClr val="dk1"/>
              </a:solidFill>
            </a:endParaRPr>
          </a:p>
          <a:p>
            <a:pPr indent="-3060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"/>
              <a:buChar char="●"/>
            </a:pPr>
            <a:r>
              <a:rPr lang="ko" sz="1220">
                <a:solidFill>
                  <a:schemeClr val="dk1"/>
                </a:solidFill>
              </a:rPr>
              <a:t>이로 미뤄 봤을 때, 농업 쪽에서 많은 사람들의 참여가 된다면, 높은 기대치를 얻을 수 있을 것임.</a:t>
            </a:r>
            <a:endParaRPr sz="1220">
              <a:solidFill>
                <a:schemeClr val="dk1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7967" l="22989" r="38560" t="12898"/>
          <a:stretch/>
        </p:blipFill>
        <p:spPr>
          <a:xfrm>
            <a:off x="1018800" y="933900"/>
            <a:ext cx="2249827" cy="260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b="36597" l="20862" r="44250" t="37011"/>
          <a:stretch/>
        </p:blipFill>
        <p:spPr>
          <a:xfrm>
            <a:off x="3778025" y="1302300"/>
            <a:ext cx="4389350" cy="186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ctrTitle"/>
          </p:nvPr>
        </p:nvSpPr>
        <p:spPr>
          <a:xfrm>
            <a:off x="311700" y="193900"/>
            <a:ext cx="85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❏"/>
            </a:pPr>
            <a:r>
              <a:rPr b="1" lang="ko" sz="2450"/>
              <a:t>신생 창업의 수 부족</a:t>
            </a:r>
            <a:endParaRPr b="1" sz="245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59900"/>
            <a:ext cx="4904801" cy="36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5587625" y="1488900"/>
            <a:ext cx="31182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최근 기사에 따르면</a:t>
            </a:r>
            <a:r>
              <a:rPr lang="ko" sz="1500"/>
              <a:t>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용인시의 농업 종사자의 수가 줄고있음.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하지만, p.12에서 말했듯이 용인시 소비자의 수(인구)는 늘어나고 있음.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위에 대한 구체적인 분석은 p.15에서 다룰 예정.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311700" y="1537175"/>
            <a:ext cx="8520600" cy="3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ko" sz="2000">
                <a:solidFill>
                  <a:srgbClr val="000000"/>
                </a:solidFill>
              </a:rPr>
              <a:t>사업체의 </a:t>
            </a:r>
            <a:r>
              <a:rPr b="1" lang="ko" sz="2000">
                <a:solidFill>
                  <a:srgbClr val="000000"/>
                </a:solidFill>
              </a:rPr>
              <a:t>설립연도 비교</a:t>
            </a:r>
            <a:r>
              <a:rPr lang="ko" sz="2000">
                <a:solidFill>
                  <a:srgbClr val="000000"/>
                </a:solidFill>
              </a:rPr>
              <a:t> 자료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남녀 성비 비율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대표 나이 비교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대출의 횟수</a:t>
            </a:r>
            <a:r>
              <a:rPr lang="ko" sz="2000">
                <a:solidFill>
                  <a:srgbClr val="000000"/>
                </a:solidFill>
              </a:rPr>
              <a:t>가 다른 직군보다 현저하게 적음. 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000">
                <a:solidFill>
                  <a:srgbClr val="000000"/>
                </a:solidFill>
              </a:rPr>
              <a:t>=&gt; 청년들이 처음 시작하기에 매우 좋은 직군.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56" name="Google Shape;156;p25"/>
          <p:cNvSpPr txBox="1"/>
          <p:nvPr>
            <p:ph type="ctrTitle"/>
          </p:nvPr>
        </p:nvSpPr>
        <p:spPr>
          <a:xfrm>
            <a:off x="152400" y="288700"/>
            <a:ext cx="85206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053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80"/>
              <a:buAutoNum type="arabicPeriod"/>
            </a:pPr>
            <a:r>
              <a:rPr b="1" lang="ko" sz="3280">
                <a:solidFill>
                  <a:srgbClr val="FF0000"/>
                </a:solidFill>
              </a:rPr>
              <a:t>농업</a:t>
            </a:r>
            <a:r>
              <a:rPr lang="ko" sz="3180"/>
              <a:t>을 구체적으로 파악해보자!</a:t>
            </a:r>
            <a:endParaRPr sz="318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ctrTitle"/>
          </p:nvPr>
        </p:nvSpPr>
        <p:spPr>
          <a:xfrm>
            <a:off x="161100" y="250275"/>
            <a:ext cx="852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31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❏"/>
            </a:pPr>
            <a:r>
              <a:rPr b="1" lang="ko" sz="2490">
                <a:solidFill>
                  <a:srgbClr val="000000"/>
                </a:solidFill>
              </a:rPr>
              <a:t>사업체의 설립연도 비교 자료 </a:t>
            </a:r>
            <a:endParaRPr b="1" sz="2940">
              <a:solidFill>
                <a:srgbClr val="000000"/>
              </a:solidFill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50" y="1047700"/>
            <a:ext cx="3727400" cy="32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4981000" y="1289550"/>
            <a:ext cx="3645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그래프로 볼 수 있듯이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 n년 이내의 사업체를 보여주는데 5년 이상의 사업장은 많지만, 5년 이내의 사업장이 많이 없음.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특히 앞서 다룬, 신생 창업의 수가 부족하다는 지표가 이 그래프를 통해서도 파악 가능.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ctrTitle"/>
          </p:nvPr>
        </p:nvSpPr>
        <p:spPr>
          <a:xfrm>
            <a:off x="311700" y="151200"/>
            <a:ext cx="85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❏"/>
            </a:pPr>
            <a:r>
              <a:rPr b="1" lang="ko" sz="2450"/>
              <a:t>남녀 성비 비율</a:t>
            </a:r>
            <a:endParaRPr b="1" sz="2450"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175" y="1454925"/>
            <a:ext cx="3354025" cy="308893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4572000" y="2253000"/>
            <a:ext cx="4147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용인시 사업장의 전체 비율에서 </a:t>
            </a:r>
            <a:r>
              <a:rPr lang="ko"/>
              <a:t>여성이 근소하게 더 많은 비율을 차지하고 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하지만, 비율이 명확히 큰 차이는 없어서, </a:t>
            </a:r>
            <a:r>
              <a:rPr lang="ko">
                <a:highlight>
                  <a:srgbClr val="F6B26B"/>
                </a:highlight>
              </a:rPr>
              <a:t>성별로 인한 정보는 찾기 어려워 보임.</a:t>
            </a:r>
            <a:endParaRPr>
              <a:highlight>
                <a:srgbClr val="F6B26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311700" y="64925"/>
            <a:ext cx="85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❏"/>
            </a:pPr>
            <a:r>
              <a:rPr b="1" lang="ko" sz="2450"/>
              <a:t>대표 나이 비교</a:t>
            </a:r>
            <a:endParaRPr b="1" sz="2450"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00" y="1406700"/>
            <a:ext cx="5451975" cy="26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5754400" y="1406700"/>
            <a:ext cx="3322200" cy="27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/>
              <a:t>다른 산업들과 비슷하게, </a:t>
            </a:r>
            <a:r>
              <a:rPr b="1" lang="ko"/>
              <a:t>30대에서 50대 대표 비율</a:t>
            </a:r>
            <a:r>
              <a:rPr lang="ko"/>
              <a:t>이 현저하게 높음</a:t>
            </a:r>
            <a:r>
              <a:rPr lang="ko" sz="1600"/>
              <a:t>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허나, </a:t>
            </a:r>
            <a:r>
              <a:rPr b="1" lang="ko"/>
              <a:t>20대 대표자가 5%</a:t>
            </a:r>
            <a:r>
              <a:rPr lang="ko"/>
              <a:t> 정도 이상 있다는 점은  농업 사업에 긍정적인 신호.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(다른 직군들은 약 4%.)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또한, 기존 용인시의 농업기술센터의 청년들을 위한 </a:t>
            </a:r>
            <a:r>
              <a:rPr b="1" lang="ko"/>
              <a:t>농업활동 장려</a:t>
            </a:r>
            <a:r>
              <a:rPr lang="ko"/>
              <a:t>가 이에 영향을 끼쳤다고도 생각되어 짐.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ctrTitle"/>
          </p:nvPr>
        </p:nvSpPr>
        <p:spPr>
          <a:xfrm>
            <a:off x="311700" y="64925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254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❏"/>
            </a:pPr>
            <a:r>
              <a:rPr b="1" lang="ko" sz="2400"/>
              <a:t>대출의 비율 및 횟수 비교</a:t>
            </a:r>
            <a:endParaRPr b="1" sz="2850"/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15211" l="47935" r="37136" t="67096"/>
          <a:stretch/>
        </p:blipFill>
        <p:spPr>
          <a:xfrm>
            <a:off x="1470500" y="884300"/>
            <a:ext cx="2615875" cy="17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227" y="2840325"/>
            <a:ext cx="3062503" cy="20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73" y="2840325"/>
            <a:ext cx="2274025" cy="20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5733250" y="962200"/>
            <a:ext cx="33222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농업 종사자의 수가 적으니, </a:t>
            </a:r>
            <a:r>
              <a:rPr b="1" lang="ko"/>
              <a:t>대출횟수</a:t>
            </a:r>
            <a:r>
              <a:rPr lang="ko"/>
              <a:t>만으로 비교했을 때에도 상대적으로 적은 값들을 보여줌.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전체적인 그래프 비율은 다른 직군과 비슷하나, 상대적으로 대출의 금액이 적은 </a:t>
            </a:r>
            <a:r>
              <a:rPr b="1" lang="ko"/>
              <a:t>loan y_2, y_3 </a:t>
            </a:r>
            <a:r>
              <a:rPr lang="ko"/>
              <a:t>의 비율이 근소하게 높음.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=&gt; 다른 직군에 비해, </a:t>
            </a:r>
            <a:r>
              <a:rPr lang="ko" sz="1200"/>
              <a:t>액수적인 측면에서 </a:t>
            </a:r>
            <a:r>
              <a:rPr b="1" lang="ko" sz="1200">
                <a:solidFill>
                  <a:srgbClr val="FF0000"/>
                </a:solidFill>
              </a:rPr>
              <a:t>대출의 규모가 적음</a:t>
            </a:r>
            <a:r>
              <a:rPr lang="ko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" type="subTitle"/>
          </p:nvPr>
        </p:nvSpPr>
        <p:spPr>
          <a:xfrm>
            <a:off x="311700" y="1392200"/>
            <a:ext cx="8520600" cy="3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ko" sz="2000">
                <a:solidFill>
                  <a:srgbClr val="000000"/>
                </a:solidFill>
              </a:rPr>
              <a:t>2~3년 미만의 사업장이 많이 나타나는 지역은 </a:t>
            </a:r>
            <a:r>
              <a:rPr b="1" lang="ko" sz="2000">
                <a:solidFill>
                  <a:schemeClr val="accent5"/>
                </a:solidFill>
              </a:rPr>
              <a:t>처인구</a:t>
            </a:r>
            <a:r>
              <a:rPr lang="ko" sz="2000">
                <a:solidFill>
                  <a:srgbClr val="000000"/>
                </a:solidFill>
              </a:rPr>
              <a:t>와 </a:t>
            </a:r>
            <a:r>
              <a:rPr b="1" lang="ko" sz="2000">
                <a:solidFill>
                  <a:srgbClr val="CC4125"/>
                </a:solidFill>
              </a:rPr>
              <a:t>수지구</a:t>
            </a:r>
            <a:r>
              <a:rPr lang="ko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지대 가격</a:t>
            </a:r>
            <a:r>
              <a:rPr lang="ko" sz="2000">
                <a:solidFill>
                  <a:srgbClr val="000000"/>
                </a:solidFill>
              </a:rPr>
              <a:t>을 비교했을 때, </a:t>
            </a:r>
            <a:r>
              <a:rPr b="1" lang="ko" sz="2000">
                <a:solidFill>
                  <a:schemeClr val="accent5"/>
                </a:solidFill>
              </a:rPr>
              <a:t>처인구</a:t>
            </a:r>
            <a:r>
              <a:rPr lang="ko" sz="2000">
                <a:solidFill>
                  <a:srgbClr val="000000"/>
                </a:solidFill>
              </a:rPr>
              <a:t>의 </a:t>
            </a:r>
            <a:r>
              <a:rPr b="1" lang="ko" sz="2000">
                <a:solidFill>
                  <a:srgbClr val="000000"/>
                </a:solidFill>
              </a:rPr>
              <a:t>지대가격</a:t>
            </a:r>
            <a:r>
              <a:rPr lang="ko" sz="2000">
                <a:solidFill>
                  <a:srgbClr val="000000"/>
                </a:solidFill>
              </a:rPr>
              <a:t>이 보다 훨씬 경제적.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ko" sz="2000">
                <a:solidFill>
                  <a:srgbClr val="000000"/>
                </a:solidFill>
              </a:rPr>
              <a:t>그 중, 농업은 보통 휴/폐업의 비율이 매우 낮지만, </a:t>
            </a:r>
            <a:r>
              <a:rPr b="1" lang="ko" sz="2000">
                <a:solidFill>
                  <a:srgbClr val="CC4125"/>
                </a:solidFill>
              </a:rPr>
              <a:t>수지구</a:t>
            </a:r>
            <a:r>
              <a:rPr lang="ko" sz="2000">
                <a:solidFill>
                  <a:srgbClr val="000000"/>
                </a:solidFill>
              </a:rPr>
              <a:t>의 경우 10%의 정도를 갖고 있어 요주의 지역. 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000">
                <a:solidFill>
                  <a:srgbClr val="000000"/>
                </a:solidFill>
              </a:rPr>
              <a:t>=&gt; 경제적 + 휴/폐업의 낮음 (안전함) 을 갖고 있기 때문.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92" name="Google Shape;192;p30"/>
          <p:cNvSpPr txBox="1"/>
          <p:nvPr>
            <p:ph type="ctrTitle"/>
          </p:nvPr>
        </p:nvSpPr>
        <p:spPr>
          <a:xfrm>
            <a:off x="0" y="136300"/>
            <a:ext cx="85206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053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80"/>
              <a:buAutoNum type="arabicPeriod"/>
            </a:pPr>
            <a:r>
              <a:rPr b="1" lang="ko" sz="3380">
                <a:solidFill>
                  <a:srgbClr val="FF0000"/>
                </a:solidFill>
              </a:rPr>
              <a:t>농업</a:t>
            </a:r>
            <a:r>
              <a:rPr lang="ko" sz="3180"/>
              <a:t> (왜 처인구여야 하는가)</a:t>
            </a:r>
            <a:endParaRPr sz="318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3"/>
          <p:cNvGrpSpPr/>
          <p:nvPr/>
        </p:nvGrpSpPr>
        <p:grpSpPr>
          <a:xfrm>
            <a:off x="415107" y="879844"/>
            <a:ext cx="3956100" cy="3888153"/>
            <a:chOff x="1663291" y="133778"/>
            <a:chExt cx="5458888" cy="4712405"/>
          </a:xfrm>
        </p:grpSpPr>
        <p:pic>
          <p:nvPicPr>
            <p:cNvPr descr="용인 기흥구 상갈동 농골어린이공원. 사진=용인시" id="59" name="Google Shape;59;p13"/>
            <p:cNvPicPr preferRelativeResize="0"/>
            <p:nvPr/>
          </p:nvPicPr>
          <p:blipFill rotWithShape="1">
            <a:blip r:embed="rId3">
              <a:alphaModFix/>
            </a:blip>
            <a:srcRect b="19703" l="39887" r="43339" t="2577"/>
            <a:stretch/>
          </p:blipFill>
          <p:spPr>
            <a:xfrm>
              <a:off x="3625819" y="133778"/>
              <a:ext cx="1533832" cy="3819832"/>
            </a:xfrm>
            <a:custGeom>
              <a:rect b="b" l="l" r="r" t="t"/>
              <a:pathLst>
                <a:path extrusionOk="0" h="3819832" w="1533832">
                  <a:moveTo>
                    <a:pt x="0" y="0"/>
                  </a:moveTo>
                  <a:lnTo>
                    <a:pt x="1533832" y="0"/>
                  </a:lnTo>
                  <a:lnTo>
                    <a:pt x="1533832" y="3819832"/>
                  </a:lnTo>
                  <a:lnTo>
                    <a:pt x="0" y="3819832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용인 기흥구 상갈동 농골어린이공원. 사진=용인시" id="60" name="Google Shape;60;p13"/>
            <p:cNvPicPr preferRelativeResize="0"/>
            <p:nvPr/>
          </p:nvPicPr>
          <p:blipFill rotWithShape="1">
            <a:blip r:embed="rId3">
              <a:alphaModFix/>
            </a:blip>
            <a:srcRect b="2577" l="62478" r="20748" t="19704"/>
            <a:stretch/>
          </p:blipFill>
          <p:spPr>
            <a:xfrm>
              <a:off x="5588347" y="668978"/>
              <a:ext cx="1533832" cy="3819832"/>
            </a:xfrm>
            <a:custGeom>
              <a:rect b="b" l="l" r="r" t="t"/>
              <a:pathLst>
                <a:path extrusionOk="0" h="3819832" w="1533832">
                  <a:moveTo>
                    <a:pt x="0" y="0"/>
                  </a:moveTo>
                  <a:lnTo>
                    <a:pt x="1533832" y="0"/>
                  </a:lnTo>
                  <a:lnTo>
                    <a:pt x="1533832" y="3819832"/>
                  </a:lnTo>
                  <a:lnTo>
                    <a:pt x="0" y="3819832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용인 기흥구 상갈동 농골어린이공원. 사진=용인시" id="61" name="Google Shape;61;p13"/>
            <p:cNvPicPr preferRelativeResize="0"/>
            <p:nvPr/>
          </p:nvPicPr>
          <p:blipFill rotWithShape="1">
            <a:blip r:embed="rId3">
              <a:alphaModFix/>
            </a:blip>
            <a:srcRect b="1301" l="18424" r="64801" t="20979"/>
            <a:stretch/>
          </p:blipFill>
          <p:spPr>
            <a:xfrm>
              <a:off x="1663291" y="1026351"/>
              <a:ext cx="1533832" cy="3819832"/>
            </a:xfrm>
            <a:custGeom>
              <a:rect b="b" l="l" r="r" t="t"/>
              <a:pathLst>
                <a:path extrusionOk="0" h="3819832" w="1533832">
                  <a:moveTo>
                    <a:pt x="0" y="0"/>
                  </a:moveTo>
                  <a:lnTo>
                    <a:pt x="1533832" y="0"/>
                  </a:lnTo>
                  <a:lnTo>
                    <a:pt x="1533832" y="3819832"/>
                  </a:lnTo>
                  <a:lnTo>
                    <a:pt x="0" y="3819832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cxnSp>
        <p:nvCxnSpPr>
          <p:cNvPr id="62" name="Google Shape;62;p13"/>
          <p:cNvCxnSpPr/>
          <p:nvPr/>
        </p:nvCxnSpPr>
        <p:spPr>
          <a:xfrm>
            <a:off x="228600" y="2164556"/>
            <a:ext cx="0" cy="2978944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3"/>
          <p:cNvCxnSpPr/>
          <p:nvPr/>
        </p:nvCxnSpPr>
        <p:spPr>
          <a:xfrm>
            <a:off x="4579144" y="0"/>
            <a:ext cx="0" cy="4371975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3"/>
          <p:cNvSpPr txBox="1"/>
          <p:nvPr/>
        </p:nvSpPr>
        <p:spPr>
          <a:xfrm>
            <a:off x="4667599" y="182750"/>
            <a:ext cx="89737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729163" y="1875339"/>
            <a:ext cx="223599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배경 및 접근법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 및 시각화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제안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900" y="799950"/>
            <a:ext cx="7521225" cy="42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>
            <p:ph type="ctrTitle"/>
          </p:nvPr>
        </p:nvSpPr>
        <p:spPr>
          <a:xfrm>
            <a:off x="121213" y="76500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254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❏"/>
            </a:pPr>
            <a:r>
              <a:rPr b="1" lang="ko" sz="2400"/>
              <a:t>농업, 임업 및 어업의 사업체별 위치 시각화</a:t>
            </a:r>
            <a:endParaRPr b="1" sz="285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idx="4294967295" type="ctrTitle"/>
          </p:nvPr>
        </p:nvSpPr>
        <p:spPr>
          <a:xfrm>
            <a:off x="255250" y="43775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254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❏"/>
            </a:pPr>
            <a:r>
              <a:rPr b="1" lang="ko" sz="2400"/>
              <a:t>농업, 어업, 및 임업 사업 구역의 사업체 수 시각화</a:t>
            </a:r>
            <a:endParaRPr b="1" sz="2850"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25" y="796625"/>
            <a:ext cx="5195524" cy="395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6112375" y="1345200"/>
            <a:ext cx="2780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a직군은 </a:t>
            </a:r>
            <a:r>
              <a:rPr b="1" lang="ko"/>
              <a:t>5년 이상의 사업체</a:t>
            </a:r>
            <a:r>
              <a:rPr lang="ko"/>
              <a:t>의 비율이 상대적으로 높음.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세 구 모두 </a:t>
            </a:r>
            <a:r>
              <a:rPr b="1" lang="ko">
                <a:solidFill>
                  <a:schemeClr val="dk1"/>
                </a:solidFill>
              </a:rPr>
              <a:t>신생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b="1" lang="ko">
                <a:solidFill>
                  <a:schemeClr val="dk1"/>
                </a:solidFill>
              </a:rPr>
              <a:t>사업체의 수</a:t>
            </a:r>
            <a:r>
              <a:rPr lang="ko">
                <a:solidFill>
                  <a:schemeClr val="dk1"/>
                </a:solidFill>
              </a:rPr>
              <a:t>가 줄고있음.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>
                <a:solidFill>
                  <a:srgbClr val="CC4125"/>
                </a:solidFill>
              </a:rPr>
              <a:t>수지구</a:t>
            </a:r>
            <a:r>
              <a:rPr lang="ko"/>
              <a:t>는 상대적으로 적은 사업체를 보유하고 있음.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>
                <a:solidFill>
                  <a:schemeClr val="accent5"/>
                </a:solidFill>
              </a:rPr>
              <a:t>처인구</a:t>
            </a:r>
            <a:r>
              <a:rPr lang="ko"/>
              <a:t>와 </a:t>
            </a:r>
            <a:r>
              <a:rPr b="1" lang="ko">
                <a:solidFill>
                  <a:srgbClr val="3C78D8"/>
                </a:solidFill>
              </a:rPr>
              <a:t>기흥구</a:t>
            </a:r>
            <a:r>
              <a:rPr lang="ko"/>
              <a:t>의 2~3년 이내의 사업체가 많이 생김.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/>
        </p:nvSpPr>
        <p:spPr>
          <a:xfrm>
            <a:off x="698600" y="512850"/>
            <a:ext cx="857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다사63ba27aa (</a:t>
            </a:r>
            <a:r>
              <a:rPr b="1" i="0" lang="ko" sz="1400" u="none" cap="none" strike="noStrike">
                <a:solidFill>
                  <a:srgbClr val="CC4125"/>
                </a:solidFill>
              </a:rPr>
              <a:t>수지구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다사81aa14bb(</a:t>
            </a:r>
            <a:r>
              <a:rPr b="1" i="0" lang="ko" sz="1400" u="none" cap="none" strike="noStrike">
                <a:solidFill>
                  <a:schemeClr val="accent5"/>
                </a:solidFill>
              </a:rPr>
              <a:t>처인구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지역</a:t>
            </a:r>
            <a:r>
              <a:rPr lang="ko">
                <a:solidFill>
                  <a:schemeClr val="dk1"/>
                </a:solidFill>
              </a:rPr>
              <a:t>에 특히 </a:t>
            </a:r>
            <a:r>
              <a:rPr b="1" lang="ko">
                <a:solidFill>
                  <a:schemeClr val="dk1"/>
                </a:solidFill>
              </a:rPr>
              <a:t>신규 사업체</a:t>
            </a:r>
            <a:r>
              <a:rPr lang="ko">
                <a:solidFill>
                  <a:schemeClr val="dk1"/>
                </a:solidFill>
              </a:rPr>
              <a:t>가 많이 등장.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600" y="1344150"/>
            <a:ext cx="6933250" cy="341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>
            <p:ph idx="4294967295" type="ctrTitle"/>
          </p:nvPr>
        </p:nvSpPr>
        <p:spPr>
          <a:xfrm>
            <a:off x="85925" y="0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254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❏"/>
            </a:pPr>
            <a:r>
              <a:rPr b="1" lang="ko" sz="2400"/>
              <a:t>a 직군의 n년 미만의 사업체 수</a:t>
            </a:r>
            <a:endParaRPr b="1" sz="28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450" y="836750"/>
            <a:ext cx="8015097" cy="415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>
            <p:ph idx="4294967295" type="ctrTitle"/>
          </p:nvPr>
        </p:nvSpPr>
        <p:spPr>
          <a:xfrm>
            <a:off x="148175" y="64925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254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❏"/>
            </a:pPr>
            <a:r>
              <a:rPr b="1" lang="ko" sz="2400"/>
              <a:t>a 직군의 </a:t>
            </a:r>
            <a:r>
              <a:rPr b="1" lang="ko" sz="2400">
                <a:solidFill>
                  <a:srgbClr val="CC0000"/>
                </a:solidFill>
              </a:rPr>
              <a:t>소상공인</a:t>
            </a:r>
            <a:r>
              <a:rPr b="1" lang="ko" sz="2400"/>
              <a:t> 사업체 수 및 비율</a:t>
            </a:r>
            <a:endParaRPr b="1" sz="2850"/>
          </a:p>
        </p:txBody>
      </p:sp>
      <p:sp>
        <p:nvSpPr>
          <p:cNvPr id="219" name="Google Shape;219;p34"/>
          <p:cNvSpPr txBox="1"/>
          <p:nvPr/>
        </p:nvSpPr>
        <p:spPr>
          <a:xfrm>
            <a:off x="3667375" y="1555625"/>
            <a:ext cx="4713900" cy="1108200"/>
          </a:xfrm>
          <a:prstGeom prst="rect">
            <a:avLst/>
          </a:prstGeom>
          <a:noFill/>
          <a:ln cap="flat" cmpd="sng" w="19050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rgbClr val="38761D"/>
                </a:solidFill>
              </a:rPr>
              <a:t>용인시의 a직군은 </a:t>
            </a:r>
            <a:r>
              <a:rPr b="1" lang="ko" sz="1200">
                <a:solidFill>
                  <a:srgbClr val="CC0000"/>
                </a:solidFill>
              </a:rPr>
              <a:t>소상공인</a:t>
            </a:r>
            <a:r>
              <a:rPr lang="ko" sz="1200">
                <a:solidFill>
                  <a:srgbClr val="38761D"/>
                </a:solidFill>
              </a:rPr>
              <a:t> 형태의 특징을 갖추고 있음. </a:t>
            </a:r>
            <a:endParaRPr sz="1200">
              <a:solidFill>
                <a:srgbClr val="38761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rgbClr val="38761D"/>
                </a:solidFill>
              </a:rPr>
              <a:t>이는 </a:t>
            </a:r>
            <a:r>
              <a:rPr b="1" lang="ko" sz="1200">
                <a:solidFill>
                  <a:srgbClr val="38761D"/>
                </a:solidFill>
              </a:rPr>
              <a:t>도농복합의 특징</a:t>
            </a:r>
            <a:r>
              <a:rPr lang="ko" sz="1200">
                <a:solidFill>
                  <a:srgbClr val="38761D"/>
                </a:solidFill>
              </a:rPr>
              <a:t>이기도 하며, </a:t>
            </a:r>
            <a:endParaRPr sz="1200">
              <a:solidFill>
                <a:srgbClr val="38761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rgbClr val="38761D"/>
                </a:solidFill>
              </a:rPr>
              <a:t>다른 농업, 어업, 임업이 발달한 지역과의 차별점.</a:t>
            </a:r>
            <a:endParaRPr sz="1200">
              <a:solidFill>
                <a:srgbClr val="38761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rgbClr val="38761D"/>
                </a:solidFill>
              </a:rPr>
              <a:t> </a:t>
            </a:r>
            <a:endParaRPr sz="1200">
              <a:solidFill>
                <a:srgbClr val="38761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rgbClr val="38761D"/>
                </a:solidFill>
              </a:rPr>
              <a:t>=&gt; 정책을 준비함에 있어, 타 지역과는 </a:t>
            </a:r>
            <a:r>
              <a:rPr b="1" lang="ko" sz="1200">
                <a:solidFill>
                  <a:srgbClr val="38761D"/>
                </a:solidFill>
              </a:rPr>
              <a:t>다르게 접근</a:t>
            </a:r>
            <a:r>
              <a:rPr lang="ko" sz="1200">
                <a:solidFill>
                  <a:srgbClr val="38761D"/>
                </a:solidFill>
              </a:rPr>
              <a:t>해야 함.</a:t>
            </a:r>
            <a:endParaRPr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4663"/>
            <a:ext cx="9144000" cy="3338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407400" y="1097875"/>
            <a:ext cx="83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단순 분석이지만, </a:t>
            </a:r>
            <a:r>
              <a:rPr b="1" i="0" lang="ko" sz="1400" u="none" cap="none" strike="noStrike">
                <a:solidFill>
                  <a:schemeClr val="accent5"/>
                </a:solidFill>
              </a:rPr>
              <a:t>처인구</a:t>
            </a:r>
            <a:r>
              <a:rPr b="1" i="0" lang="ko" sz="1400" u="none" cap="none" strike="noStrike">
                <a:solidFill>
                  <a:srgbClr val="000000"/>
                </a:solidFill>
              </a:rPr>
              <a:t>의 공시지가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 </a:t>
            </a:r>
            <a:r>
              <a:rPr b="1" i="0" lang="ko" sz="1400" u="none" cap="none" strike="noStrike">
                <a:solidFill>
                  <a:srgbClr val="3C78D8"/>
                </a:solidFill>
              </a:rPr>
              <a:t>기흥구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b="1" i="0" lang="ko" sz="1400" u="none" cap="none" strike="noStrike">
                <a:solidFill>
                  <a:srgbClr val="CC4125"/>
                </a:solidFill>
              </a:rPr>
              <a:t>수지구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비해 저렴한것</a:t>
            </a:r>
            <a:r>
              <a:rPr lang="ko"/>
              <a:t>이 사실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5"/>
          <p:cNvSpPr txBox="1"/>
          <p:nvPr>
            <p:ph type="ctrTitle"/>
          </p:nvPr>
        </p:nvSpPr>
        <p:spPr>
          <a:xfrm>
            <a:off x="142375" y="93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873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b="1" lang="ko" sz="2400"/>
              <a:t>각 구별로의 공시지가 비교 </a:t>
            </a:r>
            <a:r>
              <a:rPr b="1" lang="ko" sz="2000"/>
              <a:t>(</a:t>
            </a:r>
            <a:r>
              <a:rPr b="1" lang="ko" sz="2000">
                <a:solidFill>
                  <a:schemeClr val="accent5"/>
                </a:solidFill>
              </a:rPr>
              <a:t>처인구</a:t>
            </a:r>
            <a:r>
              <a:rPr b="1" lang="ko" sz="2000"/>
              <a:t>가 강점이 있다)</a:t>
            </a:r>
            <a:endParaRPr b="1" sz="245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/>
        </p:nvSpPr>
        <p:spPr>
          <a:xfrm>
            <a:off x="389813" y="985400"/>
            <a:ext cx="8463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>
                <a:solidFill>
                  <a:srgbClr val="CC4125"/>
                </a:solidFill>
              </a:rPr>
              <a:t>수지</a:t>
            </a:r>
            <a:r>
              <a:rPr b="1" i="0" lang="ko" sz="1400" u="none" cap="none" strike="noStrike">
                <a:solidFill>
                  <a:srgbClr val="CC4125"/>
                </a:solidFill>
              </a:rPr>
              <a:t>구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b="1" i="0" lang="ko" sz="1400" u="none" cap="none" strike="noStrike">
                <a:solidFill>
                  <a:srgbClr val="000000"/>
                </a:solidFill>
              </a:rPr>
              <a:t>휴/폐점 비율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가장 높다.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또, </a:t>
            </a:r>
            <a:r>
              <a:rPr b="1" lang="ko">
                <a:solidFill>
                  <a:srgbClr val="3C78D8"/>
                </a:solidFill>
              </a:rPr>
              <a:t>기흥구</a:t>
            </a:r>
            <a:r>
              <a:rPr lang="ko"/>
              <a:t>와 </a:t>
            </a:r>
            <a:r>
              <a:rPr b="1" lang="ko">
                <a:solidFill>
                  <a:schemeClr val="accent5"/>
                </a:solidFill>
              </a:rPr>
              <a:t>처인구</a:t>
            </a:r>
            <a:r>
              <a:rPr lang="ko"/>
              <a:t>의 휴/폐점 비율이 현저히 낮다.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>
                <a:solidFill>
                  <a:srgbClr val="3C78D8"/>
                </a:solidFill>
              </a:rPr>
              <a:t>기흥구</a:t>
            </a:r>
            <a:r>
              <a:rPr lang="ko"/>
              <a:t>(소도시)와 </a:t>
            </a:r>
            <a:r>
              <a:rPr b="1" lang="ko">
                <a:solidFill>
                  <a:schemeClr val="accent5"/>
                </a:solidFill>
              </a:rPr>
              <a:t>처인구</a:t>
            </a:r>
            <a:r>
              <a:rPr lang="ko"/>
              <a:t>(농업도시)가 </a:t>
            </a:r>
            <a:r>
              <a:rPr b="1" lang="ko"/>
              <a:t>공생하는 관계</a:t>
            </a:r>
            <a:r>
              <a:rPr lang="ko"/>
              <a:t>임을 추측할 수 있었다.</a:t>
            </a:r>
            <a:endParaRPr/>
          </a:p>
        </p:txBody>
      </p:sp>
      <p:sp>
        <p:nvSpPr>
          <p:cNvPr id="232" name="Google Shape;232;p36"/>
          <p:cNvSpPr txBox="1"/>
          <p:nvPr>
            <p:ph idx="4294967295" type="ctrTitle"/>
          </p:nvPr>
        </p:nvSpPr>
        <p:spPr>
          <a:xfrm>
            <a:off x="0" y="69375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254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❏"/>
            </a:pPr>
            <a:r>
              <a:rPr b="1" lang="ko" sz="2400"/>
              <a:t>a 직군의 휴/폐점 비율 비교</a:t>
            </a:r>
            <a:endParaRPr b="1" sz="2850"/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-512" r="40889" t="0"/>
          <a:stretch/>
        </p:blipFill>
        <p:spPr>
          <a:xfrm>
            <a:off x="1737675" y="2327775"/>
            <a:ext cx="5452075" cy="20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idx="1" type="subTitle"/>
          </p:nvPr>
        </p:nvSpPr>
        <p:spPr>
          <a:xfrm>
            <a:off x="311700" y="1578725"/>
            <a:ext cx="8520600" cy="3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6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0"/>
              <a:buAutoNum type="arabicPeriod"/>
            </a:pPr>
            <a:r>
              <a:rPr lang="ko" sz="2190">
                <a:solidFill>
                  <a:schemeClr val="dk1"/>
                </a:solidFill>
              </a:rPr>
              <a:t>용인시의 농업은 주로 </a:t>
            </a:r>
            <a:r>
              <a:rPr b="1" lang="ko" sz="2190">
                <a:solidFill>
                  <a:srgbClr val="CC0000"/>
                </a:solidFill>
              </a:rPr>
              <a:t>소상공인</a:t>
            </a:r>
            <a:r>
              <a:rPr lang="ko" sz="2190">
                <a:solidFill>
                  <a:schemeClr val="dk1"/>
                </a:solidFill>
              </a:rPr>
              <a:t> 형태로 되어있습니다.</a:t>
            </a:r>
            <a:endParaRPr sz="219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90">
                <a:solidFill>
                  <a:schemeClr val="dk1"/>
                </a:solidFill>
              </a:rPr>
              <a:t>=&gt; </a:t>
            </a:r>
            <a:r>
              <a:rPr b="1" lang="ko" sz="1890">
                <a:solidFill>
                  <a:srgbClr val="CC0000"/>
                </a:solidFill>
              </a:rPr>
              <a:t>소상공인</a:t>
            </a:r>
            <a:r>
              <a:rPr lang="ko" sz="1890">
                <a:solidFill>
                  <a:schemeClr val="dk1"/>
                </a:solidFill>
              </a:rPr>
              <a:t>과 가게를 연결해주는 교통 및 물류 측면에서의 </a:t>
            </a:r>
            <a:r>
              <a:rPr b="1" lang="ko" sz="1890">
                <a:solidFill>
                  <a:schemeClr val="dk1"/>
                </a:solidFill>
              </a:rPr>
              <a:t>플랫폼구축</a:t>
            </a:r>
            <a:r>
              <a:rPr lang="ko" sz="1890">
                <a:solidFill>
                  <a:schemeClr val="dk1"/>
                </a:solidFill>
              </a:rPr>
              <a:t>이 필요합니다. </a:t>
            </a:r>
            <a:endParaRPr sz="189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90">
              <a:solidFill>
                <a:schemeClr val="dk1"/>
              </a:solidFill>
            </a:endParaRPr>
          </a:p>
          <a:p>
            <a:pPr indent="-3676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0"/>
              <a:buAutoNum type="arabicPeriod"/>
            </a:pPr>
            <a:r>
              <a:rPr lang="ko" sz="2090">
                <a:solidFill>
                  <a:schemeClr val="dk1"/>
                </a:solidFill>
              </a:rPr>
              <a:t>기존에 용인시 </a:t>
            </a:r>
            <a:r>
              <a:rPr b="1" lang="ko" sz="2090">
                <a:solidFill>
                  <a:schemeClr val="dk1"/>
                </a:solidFill>
              </a:rPr>
              <a:t>농업기술 센터</a:t>
            </a:r>
            <a:r>
              <a:rPr lang="ko" sz="2090">
                <a:solidFill>
                  <a:schemeClr val="dk1"/>
                </a:solidFill>
              </a:rPr>
              <a:t> 등에 좋은 정책들이 있는데, 생각보다 그것을 알지 못해, 활용하지 못하는 청년들이 많습니다. </a:t>
            </a:r>
            <a:endParaRPr sz="209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90">
                <a:solidFill>
                  <a:schemeClr val="dk1"/>
                </a:solidFill>
              </a:rPr>
              <a:t>=&gt; </a:t>
            </a:r>
            <a:r>
              <a:rPr b="1" lang="ko" sz="1890">
                <a:solidFill>
                  <a:schemeClr val="dk1"/>
                </a:solidFill>
              </a:rPr>
              <a:t>기존에 정책에 대한 마케팅</a:t>
            </a:r>
            <a:r>
              <a:rPr lang="ko" sz="1890">
                <a:solidFill>
                  <a:schemeClr val="dk1"/>
                </a:solidFill>
              </a:rPr>
              <a:t>도 필요합니다. </a:t>
            </a:r>
            <a:endParaRPr sz="189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90">
              <a:solidFill>
                <a:srgbClr val="000000"/>
              </a:solidFill>
            </a:endParaRPr>
          </a:p>
        </p:txBody>
      </p:sp>
      <p:sp>
        <p:nvSpPr>
          <p:cNvPr id="239" name="Google Shape;239;p37"/>
          <p:cNvSpPr txBox="1"/>
          <p:nvPr>
            <p:ph type="ctrTitle"/>
          </p:nvPr>
        </p:nvSpPr>
        <p:spPr>
          <a:xfrm>
            <a:off x="0" y="136300"/>
            <a:ext cx="85206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053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80"/>
              <a:buAutoNum type="arabicPeriod"/>
            </a:pPr>
            <a:r>
              <a:rPr b="1" lang="ko" sz="3380">
                <a:solidFill>
                  <a:srgbClr val="FF0000"/>
                </a:solidFill>
              </a:rPr>
              <a:t>농업</a:t>
            </a:r>
            <a:r>
              <a:rPr lang="ko" sz="3180"/>
              <a:t> (앞으로의 방향에 대한 제안)</a:t>
            </a:r>
            <a:endParaRPr sz="318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idx="1" type="subTitle"/>
          </p:nvPr>
        </p:nvSpPr>
        <p:spPr>
          <a:xfrm>
            <a:off x="311700" y="1505475"/>
            <a:ext cx="8520600" cy="3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ko" sz="1500">
                <a:solidFill>
                  <a:schemeClr val="dk1"/>
                </a:solidFill>
              </a:rPr>
              <a:t>기흥 플랫폼 시티</a:t>
            </a:r>
            <a:r>
              <a:rPr lang="ko" sz="1500">
                <a:solidFill>
                  <a:schemeClr val="dk1"/>
                </a:solidFill>
              </a:rPr>
              <a:t>에서, 용인시는 </a:t>
            </a:r>
            <a:r>
              <a:rPr b="1" lang="ko" sz="1500">
                <a:solidFill>
                  <a:schemeClr val="dk1"/>
                </a:solidFill>
              </a:rPr>
              <a:t>판교의 4배 정도</a:t>
            </a:r>
            <a:r>
              <a:rPr lang="ko" sz="1500">
                <a:solidFill>
                  <a:schemeClr val="dk1"/>
                </a:solidFill>
              </a:rPr>
              <a:t>의 크기를 기대</a:t>
            </a:r>
            <a:endParaRPr sz="1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SK 하이닉스 반도체 산업단지 등 </a:t>
            </a:r>
            <a:r>
              <a:rPr b="1" lang="ko" sz="1500">
                <a:solidFill>
                  <a:schemeClr val="dk1"/>
                </a:solidFill>
              </a:rPr>
              <a:t>제조업과 관련된 업체들의 추가 들어올 기대</a:t>
            </a:r>
            <a:r>
              <a:rPr lang="ko" sz="1500">
                <a:solidFill>
                  <a:schemeClr val="dk1"/>
                </a:solidFill>
              </a:rPr>
              <a:t>가 높음</a:t>
            </a:r>
            <a:endParaRPr sz="15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ko" sz="1500">
                <a:solidFill>
                  <a:schemeClr val="dk1"/>
                </a:solidFill>
              </a:rPr>
              <a:t>(1 &amp; 2) =&gt; 따라서 이와 가장 직결되는 분야가 당연히 정보 통신업과 제조업임.</a:t>
            </a:r>
            <a:endParaRPr sz="1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생산가능 인구가 다른 지역에 비해 비교적 많음.</a:t>
            </a:r>
            <a:endParaRPr sz="1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현재 found_age1을 보면, 새롭게 시작하는 스타트업이 현저하게 적음. </a:t>
            </a:r>
            <a:endParaRPr sz="15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ko" sz="1500">
                <a:solidFill>
                  <a:schemeClr val="dk1"/>
                </a:solidFill>
              </a:rPr>
              <a:t> =&gt; 앞으로 오히려 가능성이 있음!</a:t>
            </a:r>
            <a:endParaRPr sz="1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주변에 우수한 학교들로부터, IT 및 제조업에  필요한 인재들을 쉽게 모집할 수 있음.</a:t>
            </a:r>
            <a:endParaRPr sz="1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경기도 내에서 </a:t>
            </a:r>
            <a:r>
              <a:rPr b="1" lang="ko" sz="1500">
                <a:solidFill>
                  <a:schemeClr val="dk1"/>
                </a:solidFill>
              </a:rPr>
              <a:t>자급자족 가능 &amp;  (중소기업)  수출 부분 1등</a:t>
            </a:r>
            <a:endParaRPr b="1" sz="1750"/>
          </a:p>
        </p:txBody>
      </p:sp>
      <p:sp>
        <p:nvSpPr>
          <p:cNvPr id="245" name="Google Shape;245;p38"/>
          <p:cNvSpPr txBox="1"/>
          <p:nvPr>
            <p:ph type="ctrTitle"/>
          </p:nvPr>
        </p:nvSpPr>
        <p:spPr>
          <a:xfrm>
            <a:off x="0" y="136300"/>
            <a:ext cx="85206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380">
                <a:solidFill>
                  <a:schemeClr val="accent1"/>
                </a:solidFill>
              </a:rPr>
              <a:t>2. IT 및 제조업</a:t>
            </a:r>
            <a:r>
              <a:rPr lang="ko" sz="3180"/>
              <a:t> (왜 용인시여야 하는가)</a:t>
            </a:r>
            <a:endParaRPr sz="318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ctrTitle"/>
          </p:nvPr>
        </p:nvSpPr>
        <p:spPr>
          <a:xfrm>
            <a:off x="311700" y="64925"/>
            <a:ext cx="8520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b="1" lang="ko" sz="2550"/>
              <a:t> </a:t>
            </a:r>
            <a:r>
              <a:rPr b="1" lang="ko" sz="2460"/>
              <a:t>기흥 플랫폼 시티, SK 하이닉스  반도체 산업단지</a:t>
            </a:r>
            <a:endParaRPr b="1" sz="2550"/>
          </a:p>
        </p:txBody>
      </p:sp>
      <p:sp>
        <p:nvSpPr>
          <p:cNvPr id="251" name="Google Shape;251;p39"/>
          <p:cNvSpPr txBox="1"/>
          <p:nvPr>
            <p:ph idx="1" type="subTitle"/>
          </p:nvPr>
        </p:nvSpPr>
        <p:spPr>
          <a:xfrm>
            <a:off x="347075" y="3586050"/>
            <a:ext cx="8520600" cy="1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1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lang="ko" sz="1520">
                <a:solidFill>
                  <a:schemeClr val="dk1"/>
                </a:solidFill>
              </a:rPr>
              <a:t>뉴스에서도 설명하듯, 판교테크노 밸리의 4배 크기의 </a:t>
            </a:r>
            <a:r>
              <a:rPr b="1" lang="ko" sz="1520">
                <a:solidFill>
                  <a:schemeClr val="dk1"/>
                </a:solidFill>
              </a:rPr>
              <a:t>플랫폼 시티</a:t>
            </a:r>
            <a:r>
              <a:rPr lang="ko" sz="1520">
                <a:solidFill>
                  <a:schemeClr val="dk1"/>
                </a:solidFill>
              </a:rPr>
              <a:t>를 구축을 목표로 하고 있고, 이에 따른 </a:t>
            </a:r>
            <a:r>
              <a:rPr b="1" lang="ko" sz="1520">
                <a:solidFill>
                  <a:schemeClr val="dk1"/>
                </a:solidFill>
              </a:rPr>
              <a:t>정보통신기술</a:t>
            </a:r>
            <a:r>
              <a:rPr lang="ko" sz="1520">
                <a:solidFill>
                  <a:schemeClr val="dk1"/>
                </a:solidFill>
              </a:rPr>
              <a:t>에 많은 투자가 활발할 예정임.</a:t>
            </a:r>
            <a:endParaRPr sz="15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chemeClr val="dk1"/>
              </a:solidFill>
            </a:endParaRPr>
          </a:p>
          <a:p>
            <a:pPr indent="-3251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lang="ko" sz="1520">
                <a:solidFill>
                  <a:schemeClr val="dk1"/>
                </a:solidFill>
              </a:rPr>
              <a:t>이뿐만 아니라, SK 하이닉스를 전면으로 하여, ‘</a:t>
            </a:r>
            <a:r>
              <a:rPr b="1" lang="ko" sz="1520">
                <a:solidFill>
                  <a:schemeClr val="dk1"/>
                </a:solidFill>
              </a:rPr>
              <a:t>용인 반도체 클러스트</a:t>
            </a:r>
            <a:r>
              <a:rPr lang="ko" sz="1520">
                <a:solidFill>
                  <a:schemeClr val="dk1"/>
                </a:solidFill>
              </a:rPr>
              <a:t>’의 통과로 인해, 앞으로 새로운 산하 회사나 관련 제조업 분야에 많은 회사들이 더 </a:t>
            </a:r>
            <a:r>
              <a:rPr b="1" lang="ko" sz="1520">
                <a:solidFill>
                  <a:schemeClr val="dk1"/>
                </a:solidFill>
              </a:rPr>
              <a:t>유입될 가능성이 높음</a:t>
            </a:r>
            <a:r>
              <a:rPr lang="ko" sz="1520">
                <a:solidFill>
                  <a:schemeClr val="dk1"/>
                </a:solidFill>
              </a:rPr>
              <a:t>.</a:t>
            </a:r>
            <a:endParaRPr sz="1520">
              <a:solidFill>
                <a:schemeClr val="dk1"/>
              </a:solidFill>
            </a:endParaRPr>
          </a:p>
        </p:txBody>
      </p:sp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1397" l="19144" r="33976" t="19205"/>
          <a:stretch/>
        </p:blipFill>
        <p:spPr>
          <a:xfrm>
            <a:off x="821000" y="659300"/>
            <a:ext cx="2664427" cy="253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4">
            <a:alphaModFix/>
          </a:blip>
          <a:srcRect b="15798" l="21507" r="38712" t="57324"/>
          <a:stretch/>
        </p:blipFill>
        <p:spPr>
          <a:xfrm>
            <a:off x="3814175" y="788225"/>
            <a:ext cx="5053502" cy="24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ctrTitle"/>
          </p:nvPr>
        </p:nvSpPr>
        <p:spPr>
          <a:xfrm>
            <a:off x="311700" y="64925"/>
            <a:ext cx="85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❏"/>
            </a:pPr>
            <a:r>
              <a:rPr b="1" lang="ko" sz="2450"/>
              <a:t>110만 인구수와 높은 비율의 생산가능 인구</a:t>
            </a:r>
            <a:endParaRPr b="1" sz="2450"/>
          </a:p>
        </p:txBody>
      </p:sp>
      <p:sp>
        <p:nvSpPr>
          <p:cNvPr id="259" name="Google Shape;259;p40"/>
          <p:cNvSpPr txBox="1"/>
          <p:nvPr>
            <p:ph idx="1" type="subTitle"/>
          </p:nvPr>
        </p:nvSpPr>
        <p:spPr>
          <a:xfrm>
            <a:off x="311700" y="3633550"/>
            <a:ext cx="87546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12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lang="ko" sz="1520">
                <a:solidFill>
                  <a:schemeClr val="dk1"/>
                </a:solidFill>
              </a:rPr>
              <a:t>프로젝트의 배경과 더불어 뉴스를 파악해보면 </a:t>
            </a:r>
            <a:r>
              <a:rPr b="1" lang="ko" sz="1520">
                <a:solidFill>
                  <a:schemeClr val="dk1"/>
                </a:solidFill>
              </a:rPr>
              <a:t>인구수 110만</a:t>
            </a:r>
            <a:r>
              <a:rPr lang="ko" sz="1520">
                <a:solidFill>
                  <a:schemeClr val="dk1"/>
                </a:solidFill>
              </a:rPr>
              <a:t>이 곧 유력해보임.</a:t>
            </a:r>
            <a:endParaRPr sz="15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20">
              <a:solidFill>
                <a:schemeClr val="dk1"/>
              </a:solidFill>
            </a:endParaRPr>
          </a:p>
          <a:p>
            <a:pPr indent="-32512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lang="ko" sz="1520">
                <a:solidFill>
                  <a:schemeClr val="dk1"/>
                </a:solidFill>
              </a:rPr>
              <a:t>이와 더불어, 생산 가능 인구수를 봤을 때, 총인구수 대비 </a:t>
            </a:r>
            <a:r>
              <a:rPr b="1" lang="ko" sz="1520">
                <a:solidFill>
                  <a:schemeClr val="dk1"/>
                </a:solidFill>
              </a:rPr>
              <a:t>70% 가량의 생산 가능인구 비율</a:t>
            </a:r>
            <a:r>
              <a:rPr lang="ko" sz="1520">
                <a:solidFill>
                  <a:schemeClr val="dk1"/>
                </a:solidFill>
              </a:rPr>
              <a:t>을 보유하고 있어 큰 경쟁력을 갖추고 있음.</a:t>
            </a:r>
            <a:endParaRPr sz="15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20">
              <a:solidFill>
                <a:schemeClr val="dk1"/>
              </a:solidFill>
            </a:endParaRPr>
          </a:p>
          <a:p>
            <a:pPr indent="-32512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lang="ko" sz="1520">
                <a:solidFill>
                  <a:schemeClr val="dk1"/>
                </a:solidFill>
              </a:rPr>
              <a:t>이로 미뤄 봤을 때, </a:t>
            </a:r>
            <a:r>
              <a:rPr b="1" lang="ko" sz="1520">
                <a:solidFill>
                  <a:schemeClr val="dk1"/>
                </a:solidFill>
              </a:rPr>
              <a:t>제조업 및 정보통신 분야</a:t>
            </a:r>
            <a:r>
              <a:rPr lang="ko" sz="1520">
                <a:solidFill>
                  <a:schemeClr val="dk1"/>
                </a:solidFill>
              </a:rPr>
              <a:t>에 많은 사람들의 참여가 된다면, 높은 기대치를 얻을 수 있을 것임. </a:t>
            </a:r>
            <a:endParaRPr sz="1520">
              <a:solidFill>
                <a:schemeClr val="dk1"/>
              </a:solidFill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 rotWithShape="1">
          <a:blip r:embed="rId3">
            <a:alphaModFix/>
          </a:blip>
          <a:srcRect b="7967" l="22989" r="38560" t="12898"/>
          <a:stretch/>
        </p:blipFill>
        <p:spPr>
          <a:xfrm>
            <a:off x="1018800" y="933900"/>
            <a:ext cx="2249827" cy="260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 rotWithShape="1">
          <a:blip r:embed="rId4">
            <a:alphaModFix/>
          </a:blip>
          <a:srcRect b="36597" l="20862" r="44250" t="37011"/>
          <a:stretch/>
        </p:blipFill>
        <p:spPr>
          <a:xfrm>
            <a:off x="3770950" y="1120367"/>
            <a:ext cx="5117798" cy="217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4297298" y="4320793"/>
            <a:ext cx="472134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그래서 우리는, 향후 용인시 청년들이 창업을 선택하는데 데이터적으로 도움을 주고자 한다.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7279" l="20968" r="13458" t="7280"/>
          <a:stretch/>
        </p:blipFill>
        <p:spPr>
          <a:xfrm>
            <a:off x="475992" y="1216742"/>
            <a:ext cx="3747564" cy="2710015"/>
          </a:xfrm>
          <a:custGeom>
            <a:rect b="b" l="l" r="r" t="t"/>
            <a:pathLst>
              <a:path extrusionOk="0" h="2710015" w="3747564">
                <a:moveTo>
                  <a:pt x="2103488" y="903338"/>
                </a:moveTo>
                <a:lnTo>
                  <a:pt x="3295895" y="903338"/>
                </a:lnTo>
                <a:lnTo>
                  <a:pt x="3747564" y="1806677"/>
                </a:lnTo>
                <a:lnTo>
                  <a:pt x="3295895" y="2710015"/>
                </a:lnTo>
                <a:lnTo>
                  <a:pt x="2103488" y="2710015"/>
                </a:lnTo>
                <a:lnTo>
                  <a:pt x="1651819" y="1806677"/>
                </a:lnTo>
                <a:close/>
                <a:moveTo>
                  <a:pt x="451669" y="0"/>
                </a:moveTo>
                <a:lnTo>
                  <a:pt x="1644076" y="0"/>
                </a:lnTo>
                <a:lnTo>
                  <a:pt x="2095745" y="903339"/>
                </a:lnTo>
                <a:lnTo>
                  <a:pt x="1644076" y="1806677"/>
                </a:lnTo>
                <a:lnTo>
                  <a:pt x="451669" y="1806677"/>
                </a:lnTo>
                <a:lnTo>
                  <a:pt x="0" y="903339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72" name="Google Shape;72;p14"/>
          <p:cNvCxnSpPr/>
          <p:nvPr/>
        </p:nvCxnSpPr>
        <p:spPr>
          <a:xfrm flipH="1">
            <a:off x="402250" y="0"/>
            <a:ext cx="1087789" cy="1983661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4"/>
          <p:cNvCxnSpPr/>
          <p:nvPr/>
        </p:nvCxnSpPr>
        <p:spPr>
          <a:xfrm flipH="1">
            <a:off x="3308610" y="3104535"/>
            <a:ext cx="988688" cy="2038965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14"/>
          <p:cNvCxnSpPr/>
          <p:nvPr/>
        </p:nvCxnSpPr>
        <p:spPr>
          <a:xfrm rot="10800000">
            <a:off x="1969457" y="3157997"/>
            <a:ext cx="380317" cy="806245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4"/>
          <p:cNvCxnSpPr/>
          <p:nvPr/>
        </p:nvCxnSpPr>
        <p:spPr>
          <a:xfrm flipH="1">
            <a:off x="1010621" y="3159839"/>
            <a:ext cx="958836" cy="1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4"/>
          <p:cNvSpPr txBox="1"/>
          <p:nvPr/>
        </p:nvSpPr>
        <p:spPr>
          <a:xfrm>
            <a:off x="4274245" y="1186767"/>
            <a:ext cx="4767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인구 100만 이상 특례시로 지정되었고, 수도권 남부 중심도시로 신분당선과 GTX 광역철도 등 철도개통, 수도권 제2순환고속도로와 서울~세종간 고속도로 등 광역교통망 개선으로 명실상부한 </a:t>
            </a:r>
            <a:r>
              <a:rPr b="1" i="0" lang="ko" sz="1400" u="none" cap="none" strike="noStrike">
                <a:solidFill>
                  <a:srgbClr val="E06666"/>
                </a:solidFill>
              </a:rPr>
              <a:t>사통팔달 교통요충지</a:t>
            </a:r>
            <a:r>
              <a:rPr b="0" i="0" lang="ko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로써 대내외적인 여건이 지속적으로 변화하고 있습니다.</a:t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223556" y="443970"/>
            <a:ext cx="22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용인시는</a:t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3843340" y="2791449"/>
            <a:ext cx="51753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r>
              <a:rPr b="0" i="0" lang="ko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인구 110만을 바라보며 꾸준하게 성장하고 있는 용인시는 향후 수도권 남부지역의 랜드마크가 될 </a:t>
            </a:r>
            <a:r>
              <a:rPr b="1" i="0" lang="ko" sz="1400" u="none" cap="none" strike="noStrike">
                <a:solidFill>
                  <a:srgbClr val="3B7FF2"/>
                </a:solidFill>
                <a:highlight>
                  <a:srgbClr val="FFFFFF"/>
                </a:highlight>
              </a:rPr>
              <a:t>기흥역 플랫폼시티</a:t>
            </a:r>
            <a:r>
              <a:rPr b="0" i="0" lang="ko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비롯하여 SK하이닉스 </a:t>
            </a:r>
            <a:r>
              <a:rPr b="1" i="0" lang="ko" sz="1400" u="none" cap="none" strike="noStrike">
                <a:solidFill>
                  <a:srgbClr val="3B7FF2"/>
                </a:solidFill>
                <a:highlight>
                  <a:srgbClr val="FFFFFF"/>
                </a:highlight>
              </a:rPr>
              <a:t>반도체산업단지</a:t>
            </a:r>
            <a:r>
              <a:rPr b="0" i="0" lang="ko" sz="1400" u="none" cap="none" strike="noStrike">
                <a:solidFill>
                  <a:srgbClr val="3B7FF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등 4차 산업혁명과 관련된 업체들이 입지하고 있습니다.</a:t>
            </a:r>
            <a:endParaRPr b="0" i="0" sz="14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ctrTitle"/>
          </p:nvPr>
        </p:nvSpPr>
        <p:spPr>
          <a:xfrm>
            <a:off x="311700" y="64925"/>
            <a:ext cx="85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❏"/>
            </a:pPr>
            <a:r>
              <a:rPr b="1" lang="ko" sz="2450"/>
              <a:t> 신생 스타트업 수의 부족</a:t>
            </a:r>
            <a:endParaRPr b="1" sz="2450"/>
          </a:p>
        </p:txBody>
      </p:sp>
      <p:sp>
        <p:nvSpPr>
          <p:cNvPr id="267" name="Google Shape;267;p41"/>
          <p:cNvSpPr txBox="1"/>
          <p:nvPr>
            <p:ph idx="1" type="subTitle"/>
          </p:nvPr>
        </p:nvSpPr>
        <p:spPr>
          <a:xfrm>
            <a:off x="354025" y="3735200"/>
            <a:ext cx="8520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1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b="1" lang="ko" sz="1520">
                <a:solidFill>
                  <a:srgbClr val="FF0000"/>
                </a:solidFill>
              </a:rPr>
              <a:t>농업</a:t>
            </a:r>
            <a:r>
              <a:rPr lang="ko" sz="1520">
                <a:solidFill>
                  <a:schemeClr val="dk1"/>
                </a:solidFill>
              </a:rPr>
              <a:t> 뿐만 아니라, </a:t>
            </a:r>
            <a:r>
              <a:rPr b="1" lang="ko" sz="1520">
                <a:solidFill>
                  <a:srgbClr val="3C78D8"/>
                </a:solidFill>
              </a:rPr>
              <a:t>정보 통신산업 및 제조업 분야</a:t>
            </a:r>
            <a:r>
              <a:rPr lang="ko" sz="1520">
                <a:solidFill>
                  <a:schemeClr val="dk1"/>
                </a:solidFill>
              </a:rPr>
              <a:t>에도 새롭게 시작하는 스타트업 회사가 상대적으로 </a:t>
            </a:r>
            <a:r>
              <a:rPr b="1" lang="ko" sz="1520">
                <a:solidFill>
                  <a:schemeClr val="dk1"/>
                </a:solidFill>
              </a:rPr>
              <a:t>적은 비율</a:t>
            </a:r>
            <a:r>
              <a:rPr lang="ko" sz="1520">
                <a:solidFill>
                  <a:schemeClr val="dk1"/>
                </a:solidFill>
              </a:rPr>
              <a:t>을 갖고 있음.</a:t>
            </a:r>
            <a:endParaRPr sz="15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20">
                <a:solidFill>
                  <a:schemeClr val="dk1"/>
                </a:solidFill>
              </a:rPr>
              <a:t> </a:t>
            </a:r>
            <a:endParaRPr sz="1520">
              <a:solidFill>
                <a:schemeClr val="dk1"/>
              </a:solidFill>
            </a:endParaRPr>
          </a:p>
          <a:p>
            <a:pPr indent="-3251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lang="ko" sz="1520">
                <a:solidFill>
                  <a:schemeClr val="dk1"/>
                </a:solidFill>
              </a:rPr>
              <a:t>이는 코로나의 영향도 있겠으나, 너무 현저하게 낮은 비율을 갖고 있어, 더 많은 </a:t>
            </a:r>
            <a:r>
              <a:rPr b="1" lang="ko" sz="1520">
                <a:solidFill>
                  <a:schemeClr val="dk1"/>
                </a:solidFill>
              </a:rPr>
              <a:t>청년 스타트업의 필요성</a:t>
            </a:r>
            <a:r>
              <a:rPr lang="ko" sz="1520">
                <a:solidFill>
                  <a:schemeClr val="dk1"/>
                </a:solidFill>
              </a:rPr>
              <a:t>을 다시한번 느낄 수 있음.</a:t>
            </a:r>
            <a:endParaRPr sz="15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chemeClr val="dk1"/>
              </a:solidFill>
            </a:endParaRPr>
          </a:p>
        </p:txBody>
      </p:sp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3075" y="1207240"/>
            <a:ext cx="2843550" cy="239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275" y="1207238"/>
            <a:ext cx="2843539" cy="23984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idx="1" type="subTitle"/>
          </p:nvPr>
        </p:nvSpPr>
        <p:spPr>
          <a:xfrm>
            <a:off x="354025" y="7333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ko" sz="1620">
                <a:solidFill>
                  <a:schemeClr val="dk1"/>
                </a:solidFill>
              </a:rPr>
              <a:t>제조업                                                     </a:t>
            </a:r>
            <a:r>
              <a:rPr b="1" lang="ko" sz="1620">
                <a:solidFill>
                  <a:schemeClr val="dk1"/>
                </a:solidFill>
              </a:rPr>
              <a:t>정보 통신산업</a:t>
            </a:r>
            <a:r>
              <a:rPr b="1" lang="ko" sz="1620">
                <a:solidFill>
                  <a:schemeClr val="dk1"/>
                </a:solidFill>
              </a:rPr>
              <a:t> </a:t>
            </a:r>
            <a:endParaRPr b="1" sz="199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ctrTitle"/>
          </p:nvPr>
        </p:nvSpPr>
        <p:spPr>
          <a:xfrm>
            <a:off x="311700" y="64925"/>
            <a:ext cx="85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❏"/>
            </a:pPr>
            <a:r>
              <a:rPr b="1" lang="ko" sz="2450"/>
              <a:t> 주변 우수 대학 및 경기도 내 수출 1위 </a:t>
            </a:r>
            <a:endParaRPr b="1" sz="2450"/>
          </a:p>
        </p:txBody>
      </p:sp>
      <p:sp>
        <p:nvSpPr>
          <p:cNvPr id="276" name="Google Shape;276;p42"/>
          <p:cNvSpPr txBox="1"/>
          <p:nvPr>
            <p:ph idx="1" type="subTitle"/>
          </p:nvPr>
        </p:nvSpPr>
        <p:spPr>
          <a:xfrm>
            <a:off x="311700" y="3506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1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lang="ko" sz="1520">
                <a:solidFill>
                  <a:schemeClr val="dk1"/>
                </a:solidFill>
              </a:rPr>
              <a:t>용인시는, 앞서 본 지표처럼 생산가능 인구수가 상당히 높다는 장점뿐만 아니라, 주변에 </a:t>
            </a:r>
            <a:r>
              <a:rPr b="1" lang="ko" sz="1520">
                <a:solidFill>
                  <a:schemeClr val="dk1"/>
                </a:solidFill>
              </a:rPr>
              <a:t>우수한 대학</a:t>
            </a:r>
            <a:r>
              <a:rPr lang="ko" sz="1520">
                <a:solidFill>
                  <a:schemeClr val="dk1"/>
                </a:solidFill>
              </a:rPr>
              <a:t>으로 부터, 유능한 </a:t>
            </a:r>
            <a:r>
              <a:rPr b="1" lang="ko" sz="1520">
                <a:solidFill>
                  <a:schemeClr val="dk1"/>
                </a:solidFill>
              </a:rPr>
              <a:t>인재 채용의 높은 경쟁력</a:t>
            </a:r>
            <a:r>
              <a:rPr lang="ko" sz="1520">
                <a:solidFill>
                  <a:schemeClr val="dk1"/>
                </a:solidFill>
              </a:rPr>
              <a:t>을 보유하고 있음.</a:t>
            </a:r>
            <a:endParaRPr sz="15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chemeClr val="dk1"/>
              </a:solidFill>
            </a:endParaRPr>
          </a:p>
          <a:p>
            <a:pPr indent="-3251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lang="ko" sz="1520">
                <a:solidFill>
                  <a:schemeClr val="dk1"/>
                </a:solidFill>
              </a:rPr>
              <a:t>또한 용인시는 5</a:t>
            </a:r>
            <a:r>
              <a:rPr b="1" lang="ko" sz="1520">
                <a:solidFill>
                  <a:schemeClr val="dk1"/>
                </a:solidFill>
              </a:rPr>
              <a:t>년 연속 경기도 수출부분 1위</a:t>
            </a:r>
            <a:r>
              <a:rPr lang="ko" sz="1520">
                <a:solidFill>
                  <a:schemeClr val="dk1"/>
                </a:solidFill>
              </a:rPr>
              <a:t>와 더불어, </a:t>
            </a:r>
            <a:r>
              <a:rPr b="1" lang="ko" sz="1520">
                <a:solidFill>
                  <a:schemeClr val="dk1"/>
                </a:solidFill>
              </a:rPr>
              <a:t>많은 중소기업의 투자를 장려</a:t>
            </a:r>
            <a:r>
              <a:rPr lang="ko" sz="1520">
                <a:solidFill>
                  <a:schemeClr val="dk1"/>
                </a:solidFill>
              </a:rPr>
              <a:t>하기 때문에, 공과대학 학생 뿐만 아니라, 마케팅, 무역, 재무 등등의 </a:t>
            </a:r>
            <a:r>
              <a:rPr b="1" lang="ko" sz="1520">
                <a:solidFill>
                  <a:schemeClr val="dk1"/>
                </a:solidFill>
              </a:rPr>
              <a:t>인문계열 학생들의 수요</a:t>
            </a:r>
            <a:r>
              <a:rPr lang="ko" sz="1520">
                <a:solidFill>
                  <a:schemeClr val="dk1"/>
                </a:solidFill>
              </a:rPr>
              <a:t> 또한 높을 것으로 생각됨.</a:t>
            </a:r>
            <a:endParaRPr sz="15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chemeClr val="dk1"/>
              </a:solidFill>
            </a:endParaRPr>
          </a:p>
        </p:txBody>
      </p:sp>
      <p:pic>
        <p:nvPicPr>
          <p:cNvPr id="277" name="Google Shape;277;p42"/>
          <p:cNvPicPr preferRelativeResize="0"/>
          <p:nvPr/>
        </p:nvPicPr>
        <p:blipFill rotWithShape="1">
          <a:blip r:embed="rId3">
            <a:alphaModFix/>
          </a:blip>
          <a:srcRect b="27688" l="24173" r="37675" t="36293"/>
          <a:stretch/>
        </p:blipFill>
        <p:spPr>
          <a:xfrm>
            <a:off x="699950" y="1054300"/>
            <a:ext cx="4263528" cy="2263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42"/>
          <p:cNvGrpSpPr/>
          <p:nvPr/>
        </p:nvGrpSpPr>
        <p:grpSpPr>
          <a:xfrm>
            <a:off x="5461096" y="822062"/>
            <a:ext cx="2949355" cy="2496153"/>
            <a:chOff x="5610450" y="1096625"/>
            <a:chExt cx="1811198" cy="1532887"/>
          </a:xfrm>
        </p:grpSpPr>
        <p:pic>
          <p:nvPicPr>
            <p:cNvPr id="279" name="Google Shape;279;p42"/>
            <p:cNvPicPr preferRelativeResize="0"/>
            <p:nvPr/>
          </p:nvPicPr>
          <p:blipFill rotWithShape="1">
            <a:blip r:embed="rId4">
              <a:alphaModFix/>
            </a:blip>
            <a:srcRect b="79185" l="17765" r="38183" t="6741"/>
            <a:stretch/>
          </p:blipFill>
          <p:spPr>
            <a:xfrm>
              <a:off x="5610450" y="1096625"/>
              <a:ext cx="1811198" cy="32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42"/>
            <p:cNvPicPr preferRelativeResize="0"/>
            <p:nvPr/>
          </p:nvPicPr>
          <p:blipFill rotWithShape="1">
            <a:blip r:embed="rId5">
              <a:alphaModFix/>
            </a:blip>
            <a:srcRect b="27622" l="18811" r="39402" t="22857"/>
            <a:stretch/>
          </p:blipFill>
          <p:spPr>
            <a:xfrm>
              <a:off x="5610450" y="1422075"/>
              <a:ext cx="1811198" cy="12074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idx="1" type="subTitle"/>
          </p:nvPr>
        </p:nvSpPr>
        <p:spPr>
          <a:xfrm>
            <a:off x="311700" y="1606525"/>
            <a:ext cx="8520600" cy="3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사업체의 설립연도</a:t>
            </a:r>
            <a:r>
              <a:rPr lang="ko" sz="2000">
                <a:solidFill>
                  <a:srgbClr val="000000"/>
                </a:solidFill>
              </a:rPr>
              <a:t> 비교 자료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남녀 성비 비율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대표 나이 비교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대출의 횟수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6" name="Google Shape;286;p43"/>
          <p:cNvSpPr txBox="1"/>
          <p:nvPr>
            <p:ph type="ctrTitle"/>
          </p:nvPr>
        </p:nvSpPr>
        <p:spPr>
          <a:xfrm>
            <a:off x="152400" y="288700"/>
            <a:ext cx="85206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380">
                <a:solidFill>
                  <a:schemeClr val="accent1"/>
                </a:solidFill>
              </a:rPr>
              <a:t>2. IT 및 제조업</a:t>
            </a:r>
            <a:r>
              <a:rPr lang="ko" sz="3180"/>
              <a:t>을 구체적으로 파악해보자!</a:t>
            </a:r>
            <a:endParaRPr sz="318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ctrTitle"/>
          </p:nvPr>
        </p:nvSpPr>
        <p:spPr>
          <a:xfrm>
            <a:off x="311700" y="64925"/>
            <a:ext cx="852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31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Char char="❏"/>
            </a:pPr>
            <a:r>
              <a:rPr b="1" lang="ko" sz="2470"/>
              <a:t>사업체의 설립연도 비교 자료</a:t>
            </a:r>
            <a:endParaRPr b="1" sz="3100"/>
          </a:p>
        </p:txBody>
      </p:sp>
      <p:sp>
        <p:nvSpPr>
          <p:cNvPr id="292" name="Google Shape;292;p44"/>
          <p:cNvSpPr txBox="1"/>
          <p:nvPr>
            <p:ph idx="1" type="subTitle"/>
          </p:nvPr>
        </p:nvSpPr>
        <p:spPr>
          <a:xfrm>
            <a:off x="5002925" y="1295350"/>
            <a:ext cx="3965400" cy="3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5119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lang="ko" sz="1520">
                <a:solidFill>
                  <a:schemeClr val="dk1"/>
                </a:solidFill>
              </a:rPr>
              <a:t>두 산업체는 설립연도에 대한 데이터에서, 상당히 </a:t>
            </a:r>
            <a:r>
              <a:rPr b="1" lang="ko" sz="1520">
                <a:solidFill>
                  <a:schemeClr val="dk1"/>
                </a:solidFill>
              </a:rPr>
              <a:t>비슷한 그래프 개형</a:t>
            </a:r>
            <a:r>
              <a:rPr lang="ko" sz="1520">
                <a:solidFill>
                  <a:schemeClr val="dk1"/>
                </a:solidFill>
              </a:rPr>
              <a:t>을 보이고 있음. </a:t>
            </a:r>
            <a:endParaRPr sz="152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chemeClr val="dk1"/>
              </a:solidFill>
            </a:endParaRPr>
          </a:p>
          <a:p>
            <a:pPr indent="-325119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lang="ko" sz="1520">
                <a:solidFill>
                  <a:schemeClr val="dk1"/>
                </a:solidFill>
              </a:rPr>
              <a:t>특히, 앞서 다뤘듯, </a:t>
            </a:r>
            <a:r>
              <a:rPr b="1" lang="ko" sz="1520">
                <a:solidFill>
                  <a:schemeClr val="dk1"/>
                </a:solidFill>
              </a:rPr>
              <a:t>5년 이하의 신생 기업들의 수</a:t>
            </a:r>
            <a:r>
              <a:rPr lang="ko" sz="1520">
                <a:solidFill>
                  <a:schemeClr val="dk1"/>
                </a:solidFill>
              </a:rPr>
              <a:t>가 상대적으로 낮아, 이것을 해결하기 위한 </a:t>
            </a:r>
            <a:r>
              <a:rPr b="1" lang="ko" sz="1520">
                <a:solidFill>
                  <a:schemeClr val="dk1"/>
                </a:solidFill>
              </a:rPr>
              <a:t>용인시의 정책</a:t>
            </a:r>
            <a:r>
              <a:rPr lang="ko" sz="1520">
                <a:solidFill>
                  <a:schemeClr val="dk1"/>
                </a:solidFill>
              </a:rPr>
              <a:t>이 필요함.</a:t>
            </a:r>
            <a:endParaRPr sz="15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chemeClr val="dk1"/>
              </a:solidFill>
            </a:endParaRPr>
          </a:p>
          <a:p>
            <a:pPr indent="-325119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●"/>
            </a:pPr>
            <a:r>
              <a:rPr lang="ko" sz="1520">
                <a:solidFill>
                  <a:schemeClr val="dk1"/>
                </a:solidFill>
              </a:rPr>
              <a:t>그러나, 수치상으론 역시 제조업 분야가 정보 통신분야보다 약 </a:t>
            </a:r>
            <a:r>
              <a:rPr b="1" lang="ko" sz="1520">
                <a:solidFill>
                  <a:schemeClr val="dk1"/>
                </a:solidFill>
              </a:rPr>
              <a:t>2배정도 더 큰 규모</a:t>
            </a:r>
            <a:r>
              <a:rPr lang="ko" sz="1520">
                <a:solidFill>
                  <a:schemeClr val="dk1"/>
                </a:solidFill>
              </a:rPr>
              <a:t>를 보이고 있음.</a:t>
            </a:r>
            <a:endParaRPr sz="1520">
              <a:solidFill>
                <a:schemeClr val="dk1"/>
              </a:solidFill>
            </a:endParaRPr>
          </a:p>
        </p:txBody>
      </p:sp>
      <p:pic>
        <p:nvPicPr>
          <p:cNvPr id="293" name="Google Shape;2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88" y="3375174"/>
            <a:ext cx="1854978" cy="15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625" y="1283425"/>
            <a:ext cx="1854974" cy="15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0970" y="3375150"/>
            <a:ext cx="2271025" cy="15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0975" y="1295338"/>
            <a:ext cx="2271025" cy="1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>
            <p:ph idx="1" type="subTitle"/>
          </p:nvPr>
        </p:nvSpPr>
        <p:spPr>
          <a:xfrm>
            <a:off x="520550" y="2910375"/>
            <a:ext cx="3268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620">
                <a:solidFill>
                  <a:schemeClr val="dk1"/>
                </a:solidFill>
              </a:rPr>
              <a:t>정보 통신산업    </a:t>
            </a:r>
            <a:endParaRPr sz="1990"/>
          </a:p>
        </p:txBody>
      </p:sp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708225" y="861450"/>
            <a:ext cx="3268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620">
                <a:solidFill>
                  <a:schemeClr val="dk1"/>
                </a:solidFill>
              </a:rPr>
              <a:t>제조업</a:t>
            </a:r>
            <a:endParaRPr sz="199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ctrTitle"/>
          </p:nvPr>
        </p:nvSpPr>
        <p:spPr>
          <a:xfrm>
            <a:off x="311700" y="64925"/>
            <a:ext cx="852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38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300"/>
              <a:buChar char="❏"/>
            </a:pPr>
            <a:r>
              <a:rPr b="1" lang="ko" sz="2480"/>
              <a:t>남녀 성비 비율</a:t>
            </a:r>
            <a:endParaRPr b="1" sz="3020"/>
          </a:p>
        </p:txBody>
      </p:sp>
      <p:sp>
        <p:nvSpPr>
          <p:cNvPr id="304" name="Google Shape;304;p45"/>
          <p:cNvSpPr txBox="1"/>
          <p:nvPr>
            <p:ph idx="1" type="subTitle"/>
          </p:nvPr>
        </p:nvSpPr>
        <p:spPr>
          <a:xfrm>
            <a:off x="311700" y="3870475"/>
            <a:ext cx="85206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ko" sz="1500">
                <a:solidFill>
                  <a:srgbClr val="FF0000"/>
                </a:solidFill>
              </a:rPr>
              <a:t>농업</a:t>
            </a:r>
            <a:r>
              <a:rPr lang="ko" sz="1500">
                <a:solidFill>
                  <a:schemeClr val="dk1"/>
                </a:solidFill>
              </a:rPr>
              <a:t>과 마찬가지로, </a:t>
            </a:r>
            <a:r>
              <a:rPr lang="ko" sz="1500">
                <a:solidFill>
                  <a:schemeClr val="dk1"/>
                </a:solidFill>
              </a:rPr>
              <a:t>여성이 근소하게 더 많은 비율을 차지하고 있음.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하지만, 비율이 명확히 큰 차이는 없어서, </a:t>
            </a:r>
            <a:r>
              <a:rPr b="1" lang="ko" sz="1500">
                <a:solidFill>
                  <a:schemeClr val="dk1"/>
                </a:solidFill>
              </a:rPr>
              <a:t>성별로 인한 정보</a:t>
            </a:r>
            <a:r>
              <a:rPr lang="ko" sz="1500">
                <a:solidFill>
                  <a:schemeClr val="dk1"/>
                </a:solidFill>
              </a:rPr>
              <a:t>는 찾기 어려워 보임.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0">
              <a:solidFill>
                <a:schemeClr val="dk1"/>
              </a:solidFill>
            </a:endParaRPr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655" y="817450"/>
            <a:ext cx="2714995" cy="25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852725"/>
            <a:ext cx="2676829" cy="24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 txBox="1"/>
          <p:nvPr>
            <p:ph idx="1" type="subTitle"/>
          </p:nvPr>
        </p:nvSpPr>
        <p:spPr>
          <a:xfrm>
            <a:off x="-86200" y="32916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ko" sz="1620">
                <a:solidFill>
                  <a:schemeClr val="dk1"/>
                </a:solidFill>
              </a:rPr>
              <a:t>         </a:t>
            </a:r>
            <a:r>
              <a:rPr b="1" lang="ko" sz="1620">
                <a:solidFill>
                  <a:schemeClr val="dk1"/>
                </a:solidFill>
              </a:rPr>
              <a:t>제조업</a:t>
            </a:r>
            <a:r>
              <a:rPr b="1" lang="ko" sz="1620">
                <a:solidFill>
                  <a:schemeClr val="dk1"/>
                </a:solidFill>
              </a:rPr>
              <a:t>                                           정보 통신산업 </a:t>
            </a:r>
            <a:endParaRPr b="1" sz="199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ctrTitle"/>
          </p:nvPr>
        </p:nvSpPr>
        <p:spPr>
          <a:xfrm>
            <a:off x="311700" y="64925"/>
            <a:ext cx="85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000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❏"/>
            </a:pPr>
            <a:r>
              <a:rPr b="1" lang="ko" sz="2450"/>
              <a:t>대표 나이 비교</a:t>
            </a:r>
            <a:endParaRPr b="1" sz="3170"/>
          </a:p>
        </p:txBody>
      </p:sp>
      <p:sp>
        <p:nvSpPr>
          <p:cNvPr id="313" name="Google Shape;313;p46"/>
          <p:cNvSpPr txBox="1"/>
          <p:nvPr>
            <p:ph idx="1" type="subTitle"/>
          </p:nvPr>
        </p:nvSpPr>
        <p:spPr>
          <a:xfrm>
            <a:off x="311700" y="3445925"/>
            <a:ext cx="85206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" sz="1500">
                <a:solidFill>
                  <a:srgbClr val="FF0000"/>
                </a:solidFill>
              </a:rPr>
              <a:t>농업</a:t>
            </a:r>
            <a:r>
              <a:rPr lang="ko" sz="1500">
                <a:solidFill>
                  <a:schemeClr val="dk1"/>
                </a:solidFill>
              </a:rPr>
              <a:t>과 유사하게</a:t>
            </a:r>
            <a:r>
              <a:rPr lang="ko" sz="1500">
                <a:solidFill>
                  <a:schemeClr val="dk1"/>
                </a:solidFill>
              </a:rPr>
              <a:t>, </a:t>
            </a:r>
            <a:r>
              <a:rPr b="1" lang="ko" sz="1500">
                <a:solidFill>
                  <a:schemeClr val="dk1"/>
                </a:solidFill>
              </a:rPr>
              <a:t>30대에서 50대 대표 비율</a:t>
            </a:r>
            <a:r>
              <a:rPr lang="ko" sz="1500">
                <a:solidFill>
                  <a:schemeClr val="dk1"/>
                </a:solidFill>
              </a:rPr>
              <a:t>이 현저하게 높음</a:t>
            </a:r>
            <a:r>
              <a:rPr lang="ko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허나, </a:t>
            </a:r>
            <a:r>
              <a:rPr b="1" lang="ko" sz="1500">
                <a:solidFill>
                  <a:schemeClr val="dk1"/>
                </a:solidFill>
              </a:rPr>
              <a:t>20대 대표자</a:t>
            </a:r>
            <a:r>
              <a:rPr lang="ko" sz="1500">
                <a:solidFill>
                  <a:schemeClr val="dk1"/>
                </a:solidFill>
              </a:rPr>
              <a:t>가 </a:t>
            </a:r>
            <a:r>
              <a:rPr b="1" lang="ko" sz="1500">
                <a:solidFill>
                  <a:srgbClr val="FF0000"/>
                </a:solidFill>
              </a:rPr>
              <a:t>농업 </a:t>
            </a:r>
            <a:r>
              <a:rPr lang="ko" sz="1500">
                <a:solidFill>
                  <a:schemeClr val="dk1"/>
                </a:solidFill>
              </a:rPr>
              <a:t>사업에 비해 조금 비율적으로 떨어짐. (약 4%)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향후, </a:t>
            </a:r>
            <a:r>
              <a:rPr b="1" lang="ko" sz="1500">
                <a:solidFill>
                  <a:srgbClr val="3C78D8"/>
                </a:solidFill>
              </a:rPr>
              <a:t>플랫폼 시티</a:t>
            </a:r>
            <a:r>
              <a:rPr lang="ko" sz="1500">
                <a:solidFill>
                  <a:schemeClr val="dk1"/>
                </a:solidFill>
              </a:rPr>
              <a:t> 및  </a:t>
            </a:r>
            <a:r>
              <a:rPr b="1" lang="ko" sz="1500">
                <a:solidFill>
                  <a:srgbClr val="3C78D8"/>
                </a:solidFill>
              </a:rPr>
              <a:t>용인반도체 클러스트</a:t>
            </a:r>
            <a:r>
              <a:rPr lang="ko" sz="1500">
                <a:solidFill>
                  <a:schemeClr val="dk1"/>
                </a:solidFill>
              </a:rPr>
              <a:t>가 들어선다면, </a:t>
            </a:r>
            <a:r>
              <a:rPr b="1" lang="ko" sz="1500">
                <a:solidFill>
                  <a:schemeClr val="dk1"/>
                </a:solidFill>
              </a:rPr>
              <a:t>20대의 젊은 대표자의 수가 증가</a:t>
            </a:r>
            <a:r>
              <a:rPr lang="ko" sz="1500">
                <a:solidFill>
                  <a:schemeClr val="dk1"/>
                </a:solidFill>
              </a:rPr>
              <a:t>할 기대치가 높음.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120">
              <a:solidFill>
                <a:schemeClr val="dk1"/>
              </a:solidFill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072" y="1204588"/>
            <a:ext cx="4076925" cy="20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2400" y="1206463"/>
            <a:ext cx="4076925" cy="201589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>
            <p:ph idx="1" type="subTitle"/>
          </p:nvPr>
        </p:nvSpPr>
        <p:spPr>
          <a:xfrm>
            <a:off x="713825" y="8419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ko" sz="1620">
                <a:solidFill>
                  <a:schemeClr val="dk1"/>
                </a:solidFill>
              </a:rPr>
              <a:t>제조업                                                             정보통신산업</a:t>
            </a:r>
            <a:endParaRPr b="1" sz="199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ctrTitle"/>
          </p:nvPr>
        </p:nvSpPr>
        <p:spPr>
          <a:xfrm>
            <a:off x="311700" y="64925"/>
            <a:ext cx="852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438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300"/>
              <a:buChar char="❏"/>
            </a:pPr>
            <a:r>
              <a:rPr b="1" lang="ko" sz="2300"/>
              <a:t>대출의 비율 및 횟수 비교 </a:t>
            </a:r>
            <a:endParaRPr b="1" sz="3020"/>
          </a:p>
        </p:txBody>
      </p:sp>
      <p:sp>
        <p:nvSpPr>
          <p:cNvPr id="322" name="Google Shape;322;p47"/>
          <p:cNvSpPr txBox="1"/>
          <p:nvPr>
            <p:ph idx="1" type="subTitle"/>
          </p:nvPr>
        </p:nvSpPr>
        <p:spPr>
          <a:xfrm>
            <a:off x="0" y="721125"/>
            <a:ext cx="9144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1220">
                <a:solidFill>
                  <a:schemeClr val="dk1"/>
                </a:solidFill>
              </a:rPr>
              <a:t>대출의 비율</a:t>
            </a:r>
            <a:r>
              <a:rPr lang="ko" sz="1220">
                <a:solidFill>
                  <a:schemeClr val="dk1"/>
                </a:solidFill>
              </a:rPr>
              <a:t> 또한, 두개의 직군이</a:t>
            </a:r>
            <a:r>
              <a:rPr b="1" lang="ko" sz="1220">
                <a:solidFill>
                  <a:schemeClr val="dk1"/>
                </a:solidFill>
              </a:rPr>
              <a:t> 비슷한 수준</a:t>
            </a:r>
            <a:r>
              <a:rPr lang="ko" sz="1220">
                <a:solidFill>
                  <a:schemeClr val="dk1"/>
                </a:solidFill>
              </a:rPr>
              <a:t>을 보이고 있음. </a:t>
            </a:r>
            <a:endParaRPr sz="12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220">
                <a:solidFill>
                  <a:schemeClr val="dk1"/>
                </a:solidFill>
              </a:rPr>
              <a:t>하지만, 우려되는 점은 다른 직군들에 비해, loan_y의 </a:t>
            </a:r>
            <a:r>
              <a:rPr b="1" lang="ko" sz="1220">
                <a:solidFill>
                  <a:schemeClr val="dk1"/>
                </a:solidFill>
              </a:rPr>
              <a:t>금액이 높은 y_4와 y_6에 많은 비율을 차지</a:t>
            </a:r>
            <a:r>
              <a:rPr lang="ko" sz="1220">
                <a:solidFill>
                  <a:schemeClr val="dk1"/>
                </a:solidFill>
              </a:rPr>
              <a:t>하고 있다는 점. </a:t>
            </a:r>
            <a:endParaRPr sz="12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220">
                <a:solidFill>
                  <a:schemeClr val="dk1"/>
                </a:solidFill>
              </a:rPr>
              <a:t>이는, </a:t>
            </a:r>
            <a:r>
              <a:rPr b="1" lang="ko" sz="1220">
                <a:solidFill>
                  <a:schemeClr val="dk1"/>
                </a:solidFill>
              </a:rPr>
              <a:t>산업의 특성상</a:t>
            </a:r>
            <a:r>
              <a:rPr lang="ko" sz="1220">
                <a:solidFill>
                  <a:schemeClr val="dk1"/>
                </a:solidFill>
              </a:rPr>
              <a:t> 높은 것으로도 보이지만, </a:t>
            </a:r>
            <a:r>
              <a:rPr b="1" lang="ko" sz="1220">
                <a:solidFill>
                  <a:schemeClr val="dk1"/>
                </a:solidFill>
                <a:highlight>
                  <a:srgbClr val="F1C232"/>
                </a:highlight>
              </a:rPr>
              <a:t>청년들은 대출액이 높으면 부담을 갖게 되기 때문에, 악영향이 될 수 있음</a:t>
            </a:r>
            <a:r>
              <a:rPr lang="ko" sz="1220">
                <a:solidFill>
                  <a:schemeClr val="dk1"/>
                </a:solidFill>
                <a:highlight>
                  <a:srgbClr val="F1C232"/>
                </a:highlight>
              </a:rPr>
              <a:t>.</a:t>
            </a:r>
            <a:r>
              <a:rPr lang="ko" sz="1220">
                <a:solidFill>
                  <a:schemeClr val="dk1"/>
                </a:solidFill>
              </a:rPr>
              <a:t> </a:t>
            </a:r>
            <a:endParaRPr sz="1220">
              <a:solidFill>
                <a:schemeClr val="dk1"/>
              </a:solidFill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 rotWithShape="1">
          <a:blip r:embed="rId3">
            <a:alphaModFix/>
          </a:blip>
          <a:srcRect b="54219" l="38560" r="44754" t="28480"/>
          <a:stretch/>
        </p:blipFill>
        <p:spPr>
          <a:xfrm>
            <a:off x="1387346" y="1537499"/>
            <a:ext cx="2936222" cy="171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728" y="1566024"/>
            <a:ext cx="2052322" cy="17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1399" y="3371899"/>
            <a:ext cx="2052325" cy="1803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7"/>
          <p:cNvPicPr preferRelativeResize="0"/>
          <p:nvPr/>
        </p:nvPicPr>
        <p:blipFill rotWithShape="1">
          <a:blip r:embed="rId6">
            <a:alphaModFix/>
          </a:blip>
          <a:srcRect b="40027" l="41701" r="42938" t="42332"/>
          <a:stretch/>
        </p:blipFill>
        <p:spPr>
          <a:xfrm>
            <a:off x="1391649" y="3262024"/>
            <a:ext cx="2922125" cy="188783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>
            <p:ph idx="1" type="subTitle"/>
          </p:nvPr>
        </p:nvSpPr>
        <p:spPr>
          <a:xfrm>
            <a:off x="61875" y="2033625"/>
            <a:ext cx="13221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1220">
                <a:solidFill>
                  <a:schemeClr val="dk1"/>
                </a:solidFill>
              </a:rPr>
              <a:t>제조업</a:t>
            </a:r>
            <a:endParaRPr b="1" sz="1220">
              <a:solidFill>
                <a:schemeClr val="dk1"/>
              </a:solidFill>
            </a:endParaRPr>
          </a:p>
        </p:txBody>
      </p:sp>
      <p:sp>
        <p:nvSpPr>
          <p:cNvPr id="328" name="Google Shape;328;p47"/>
          <p:cNvSpPr txBox="1"/>
          <p:nvPr>
            <p:ph idx="1" type="subTitle"/>
          </p:nvPr>
        </p:nvSpPr>
        <p:spPr>
          <a:xfrm>
            <a:off x="-409225" y="3759325"/>
            <a:ext cx="1888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1220">
                <a:solidFill>
                  <a:schemeClr val="dk1"/>
                </a:solidFill>
              </a:rPr>
              <a:t>정보 통신기술</a:t>
            </a:r>
            <a:r>
              <a:rPr b="1" lang="ko" sz="1220">
                <a:solidFill>
                  <a:schemeClr val="dk1"/>
                </a:solidFill>
              </a:rPr>
              <a:t>업</a:t>
            </a:r>
            <a:endParaRPr b="1" sz="12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idx="1" type="subTitle"/>
          </p:nvPr>
        </p:nvSpPr>
        <p:spPr>
          <a:xfrm>
            <a:off x="311700" y="1561050"/>
            <a:ext cx="8520600" cy="3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기흥 플랫폼 시티</a:t>
            </a:r>
            <a:r>
              <a:rPr lang="ko" sz="1200">
                <a:solidFill>
                  <a:schemeClr val="dk1"/>
                </a:solidFill>
              </a:rPr>
              <a:t> 및 </a:t>
            </a:r>
            <a:r>
              <a:rPr b="1" lang="ko" sz="1200">
                <a:solidFill>
                  <a:schemeClr val="dk1"/>
                </a:solidFill>
              </a:rPr>
              <a:t>용인 반도체 클러스트</a:t>
            </a:r>
            <a:r>
              <a:rPr lang="ko" sz="1200">
                <a:solidFill>
                  <a:schemeClr val="dk1"/>
                </a:solidFill>
              </a:rPr>
              <a:t> 등을 통해, 앞으로 용인시의 </a:t>
            </a:r>
            <a:r>
              <a:rPr b="1" lang="ko" sz="1200">
                <a:solidFill>
                  <a:schemeClr val="dk1"/>
                </a:solidFill>
              </a:rPr>
              <a:t>C와 J군</a:t>
            </a:r>
            <a:r>
              <a:rPr lang="ko" sz="1200">
                <a:solidFill>
                  <a:schemeClr val="dk1"/>
                </a:solidFill>
              </a:rPr>
              <a:t>의 발전 가능성은 자연스레 높아진다고 생각한다. 하지만, 아래의 몇가지만 함께 생각을 한다면, 더 효율적인 청년창업의 도시, 용인시가 될거라 생각합니다.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다른 직군들에 비해 </a:t>
            </a:r>
            <a:r>
              <a:rPr b="1" lang="ko" sz="1800">
                <a:solidFill>
                  <a:schemeClr val="dk1"/>
                </a:solidFill>
              </a:rPr>
              <a:t>높은 휴/폐업 수 줄이기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더 젊은 창업인을 육성할 수 있도록, </a:t>
            </a:r>
            <a:r>
              <a:rPr b="1" lang="ko" sz="1800">
                <a:solidFill>
                  <a:schemeClr val="dk1"/>
                </a:solidFill>
              </a:rPr>
              <a:t>농업기술센터와 같은 지원</a:t>
            </a:r>
            <a:r>
              <a:rPr lang="ko" sz="1800">
                <a:solidFill>
                  <a:schemeClr val="dk1"/>
                </a:solidFill>
              </a:rPr>
              <a:t>이 필요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청년들이 창업에 들어올 수 있도록, </a:t>
            </a:r>
            <a:r>
              <a:rPr b="1" lang="ko" sz="1800">
                <a:solidFill>
                  <a:schemeClr val="dk1"/>
                </a:solidFill>
              </a:rPr>
              <a:t>대출에 대한 부담감 낮추기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향후를 책임질 </a:t>
            </a:r>
            <a:r>
              <a:rPr b="1" lang="ko" sz="1800">
                <a:solidFill>
                  <a:schemeClr val="dk1"/>
                </a:solidFill>
              </a:rPr>
              <a:t>유소년 층의 부족을 해결</a:t>
            </a:r>
            <a:r>
              <a:rPr lang="ko" sz="1800">
                <a:solidFill>
                  <a:schemeClr val="dk1"/>
                </a:solidFill>
              </a:rPr>
              <a:t>하기 위한 정책</a:t>
            </a:r>
            <a:endParaRPr sz="26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8"/>
          <p:cNvSpPr txBox="1"/>
          <p:nvPr>
            <p:ph type="ctrTitle"/>
          </p:nvPr>
        </p:nvSpPr>
        <p:spPr>
          <a:xfrm>
            <a:off x="0" y="136300"/>
            <a:ext cx="85206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141">
                <a:solidFill>
                  <a:schemeClr val="accent1"/>
                </a:solidFill>
              </a:rPr>
              <a:t>3. IT 및 제조업</a:t>
            </a:r>
            <a:r>
              <a:rPr lang="ko" sz="2961"/>
              <a:t> (앞으로의 방향에 대한 제안)</a:t>
            </a:r>
            <a:endParaRPr sz="296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type="ctrTitle"/>
          </p:nvPr>
        </p:nvSpPr>
        <p:spPr>
          <a:xfrm>
            <a:off x="600500" y="77675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19685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❏"/>
            </a:pPr>
            <a:r>
              <a:rPr b="1" lang="ko" sz="2900"/>
              <a:t> </a:t>
            </a:r>
            <a:r>
              <a:rPr b="1" lang="ko" sz="2400"/>
              <a:t>높은 휴/폐업 비율</a:t>
            </a:r>
            <a:r>
              <a:rPr b="1" lang="ko" sz="2900"/>
              <a:t> </a:t>
            </a:r>
            <a:endParaRPr b="1" sz="4070"/>
          </a:p>
        </p:txBody>
      </p:sp>
      <p:sp>
        <p:nvSpPr>
          <p:cNvPr id="340" name="Google Shape;340;p49"/>
          <p:cNvSpPr txBox="1"/>
          <p:nvPr>
            <p:ph idx="1" type="subTitle"/>
          </p:nvPr>
        </p:nvSpPr>
        <p:spPr>
          <a:xfrm>
            <a:off x="311700" y="3550175"/>
            <a:ext cx="85206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" sz="1400">
                <a:solidFill>
                  <a:schemeClr val="dk1"/>
                </a:solidFill>
              </a:rPr>
              <a:t>농업의 휴/폐업 비율은 2%</a:t>
            </a:r>
            <a:r>
              <a:rPr lang="ko" sz="1400">
                <a:solidFill>
                  <a:schemeClr val="dk1"/>
                </a:solidFill>
              </a:rPr>
              <a:t>도 안되는 비율을 갖고 있어 </a:t>
            </a:r>
            <a:r>
              <a:rPr b="1" lang="ko" sz="1400">
                <a:solidFill>
                  <a:schemeClr val="dk1"/>
                </a:solidFill>
              </a:rPr>
              <a:t>상당히 안정적</a:t>
            </a:r>
            <a:r>
              <a:rPr lang="ko" sz="1400">
                <a:solidFill>
                  <a:schemeClr val="dk1"/>
                </a:solidFill>
              </a:rPr>
              <a:t>. 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허나, J군 (</a:t>
            </a:r>
            <a:r>
              <a:rPr b="1" lang="ko" sz="1400">
                <a:solidFill>
                  <a:schemeClr val="dk1"/>
                </a:solidFill>
              </a:rPr>
              <a:t>정보통신산업</a:t>
            </a:r>
            <a:r>
              <a:rPr lang="ko" sz="1400">
                <a:solidFill>
                  <a:schemeClr val="dk1"/>
                </a:solidFill>
              </a:rPr>
              <a:t>)은 위험도로 봤을 때, 2등인 만큼 </a:t>
            </a:r>
            <a:r>
              <a:rPr b="1" lang="ko" sz="1400">
                <a:solidFill>
                  <a:schemeClr val="dk1"/>
                </a:solidFill>
              </a:rPr>
              <a:t>높은 위험도</a:t>
            </a:r>
            <a:r>
              <a:rPr lang="ko" sz="1400">
                <a:solidFill>
                  <a:schemeClr val="dk1"/>
                </a:solidFill>
              </a:rPr>
              <a:t>를 갖고있음.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C군 (</a:t>
            </a:r>
            <a:r>
              <a:rPr b="1" lang="ko" sz="1400">
                <a:solidFill>
                  <a:schemeClr val="dk1"/>
                </a:solidFill>
              </a:rPr>
              <a:t>제조업분야</a:t>
            </a:r>
            <a:r>
              <a:rPr lang="ko" sz="1400">
                <a:solidFill>
                  <a:schemeClr val="dk1"/>
                </a:solidFill>
              </a:rPr>
              <a:t>) 또한, 3.7% 가량으로 상위권에 속함.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따라서, 앞으로 안정적인 사업을 유지하기 위해, </a:t>
            </a:r>
            <a:r>
              <a:rPr b="1" lang="ko" sz="1400">
                <a:solidFill>
                  <a:schemeClr val="dk1"/>
                </a:solidFill>
                <a:highlight>
                  <a:srgbClr val="F1C232"/>
                </a:highlight>
              </a:rPr>
              <a:t>높은 휴/폐업 비율을 다소 낮출 필요</a:t>
            </a:r>
            <a:r>
              <a:rPr lang="ko" sz="1400">
                <a:solidFill>
                  <a:schemeClr val="dk1"/>
                </a:solidFill>
              </a:rPr>
              <a:t>가 있음.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20">
              <a:solidFill>
                <a:schemeClr val="dk1"/>
              </a:solidFill>
            </a:endParaRPr>
          </a:p>
        </p:txBody>
      </p:sp>
      <p:sp>
        <p:nvSpPr>
          <p:cNvPr id="341" name="Google Shape;341;p49"/>
          <p:cNvSpPr txBox="1"/>
          <p:nvPr>
            <p:ph type="ctrTitle"/>
          </p:nvPr>
        </p:nvSpPr>
        <p:spPr>
          <a:xfrm>
            <a:off x="4099225" y="1386025"/>
            <a:ext cx="4195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이 그래프는 , 휴/폐업 수 / (전체 사업체수) 를 비교하여 </a:t>
            </a:r>
            <a:endParaRPr b="1"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얼마나 (%) 이 사업을 했을 때, </a:t>
            </a:r>
            <a:endParaRPr b="1"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휴/폐업의 위험부담이 있는지를 나타냄. </a:t>
            </a:r>
            <a:endParaRPr b="1" sz="2470"/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00" y="951875"/>
            <a:ext cx="3317483" cy="24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ctrTitle"/>
          </p:nvPr>
        </p:nvSpPr>
        <p:spPr>
          <a:xfrm>
            <a:off x="600500" y="77675"/>
            <a:ext cx="852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1651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Char char="❏"/>
            </a:pPr>
            <a:r>
              <a:rPr b="1" lang="ko" sz="1900"/>
              <a:t> </a:t>
            </a:r>
            <a:r>
              <a:rPr b="1" lang="ko" sz="2400">
                <a:solidFill>
                  <a:srgbClr val="FF0000"/>
                </a:solidFill>
              </a:rPr>
              <a:t>농업기술센터</a:t>
            </a:r>
            <a:r>
              <a:rPr b="1" lang="ko" sz="2400"/>
              <a:t>과 같은 적극적인 지원 필요</a:t>
            </a:r>
            <a:endParaRPr b="1" sz="3070"/>
          </a:p>
        </p:txBody>
      </p:sp>
      <p:sp>
        <p:nvSpPr>
          <p:cNvPr id="348" name="Google Shape;348;p50"/>
          <p:cNvSpPr txBox="1"/>
          <p:nvPr>
            <p:ph type="ctrTitle"/>
          </p:nvPr>
        </p:nvSpPr>
        <p:spPr>
          <a:xfrm>
            <a:off x="3831900" y="819775"/>
            <a:ext cx="49401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기존에 용인시는</a:t>
            </a:r>
            <a:r>
              <a:rPr b="1" lang="ko" sz="1100"/>
              <a:t> 창원지원센터를 운영</a:t>
            </a:r>
            <a:r>
              <a:rPr lang="ko" sz="1100"/>
              <a:t>하여, 청년들의 창업을     장려하고 있음.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ko" sz="1100"/>
              <a:t>관내 대학과 연구소에 설치된 창업보육센터의 지원</a:t>
            </a:r>
            <a:r>
              <a:rPr lang="ko" sz="1100"/>
              <a:t>을 받고 있음. 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하지만, 청년들은 바로 창업에 들어가기엔 부담스러워 하며, 또한, 학업과 병행하는 청년들이 많아, </a:t>
            </a:r>
            <a:r>
              <a:rPr b="1" lang="ko" sz="1100"/>
              <a:t>온전한 창업에 매진</a:t>
            </a:r>
            <a:r>
              <a:rPr lang="ko" sz="1100"/>
              <a:t>하기엔 다소 어려움이 있음.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따라서, </a:t>
            </a:r>
            <a:r>
              <a:rPr b="1" lang="ko" sz="1100"/>
              <a:t>창업 캠프, 프로젝트 및 기획 대회</a:t>
            </a:r>
            <a:r>
              <a:rPr lang="ko" sz="1100"/>
              <a:t> 등등 여러 </a:t>
            </a:r>
            <a:r>
              <a:rPr b="1" lang="ko" sz="1100"/>
              <a:t>대외활동</a:t>
            </a:r>
            <a:r>
              <a:rPr lang="ko" sz="1100"/>
              <a:t>들을 개최하여, 창업에 대한 관심을 야기 하며, 여러 경험을 청년들에게 제공할 필요도 있음. 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또한, 창업을 할때에 있어, 좀 더 </a:t>
            </a:r>
            <a:r>
              <a:rPr b="1" lang="ko" sz="1100"/>
              <a:t>다양한 분야의 선택지</a:t>
            </a:r>
            <a:r>
              <a:rPr lang="ko" sz="1100"/>
              <a:t>도 제공해줘야 함.</a:t>
            </a:r>
            <a:endParaRPr sz="1100"/>
          </a:p>
        </p:txBody>
      </p:sp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 b="4729" l="35801" r="24943" t="8178"/>
          <a:stretch/>
        </p:blipFill>
        <p:spPr>
          <a:xfrm>
            <a:off x="437250" y="819775"/>
            <a:ext cx="3144226" cy="392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850" y="152400"/>
            <a:ext cx="509219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327775" y="1739525"/>
            <a:ext cx="3463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도로의 포인트를 buffer 함수로 100m 씩 늘렸고, 실제로 용인시의 대부분을 커버하고도 남았습니다.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D966"/>
                </a:highlight>
              </a:rPr>
              <a:t>교통 시설이 잘 되어 있다는 뜻</a:t>
            </a:r>
            <a:r>
              <a:rPr lang="ko"/>
              <a:t>입니다. 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327773" y="345400"/>
            <a:ext cx="324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용인시</a:t>
            </a:r>
            <a:r>
              <a:rPr b="1" lang="ko" sz="2800"/>
              <a:t> 도로망 현황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ctrTitle"/>
          </p:nvPr>
        </p:nvSpPr>
        <p:spPr>
          <a:xfrm>
            <a:off x="600500" y="77675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19685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❏"/>
            </a:pPr>
            <a:r>
              <a:rPr b="1" lang="ko" sz="2400"/>
              <a:t> </a:t>
            </a:r>
            <a:r>
              <a:rPr b="1" lang="ko" sz="2400">
                <a:solidFill>
                  <a:srgbClr val="000000"/>
                </a:solidFill>
              </a:rPr>
              <a:t>대출에 대한 부담감 낮추기</a:t>
            </a:r>
            <a:endParaRPr b="1" sz="3570">
              <a:solidFill>
                <a:srgbClr val="000000"/>
              </a:solidFill>
            </a:endParaRPr>
          </a:p>
        </p:txBody>
      </p:sp>
      <p:sp>
        <p:nvSpPr>
          <p:cNvPr id="355" name="Google Shape;355;p51"/>
          <p:cNvSpPr txBox="1"/>
          <p:nvPr>
            <p:ph idx="1" type="subTitle"/>
          </p:nvPr>
        </p:nvSpPr>
        <p:spPr>
          <a:xfrm>
            <a:off x="365725" y="3329450"/>
            <a:ext cx="85206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상대적으로 </a:t>
            </a:r>
            <a:r>
              <a:rPr b="1" lang="ko" sz="1200">
                <a:solidFill>
                  <a:schemeClr val="dk1"/>
                </a:solidFill>
              </a:rPr>
              <a:t>2억이상, 혹은 10억 이상의 비율이 상당부분</a:t>
            </a:r>
            <a:r>
              <a:rPr lang="ko" sz="1200">
                <a:solidFill>
                  <a:schemeClr val="dk1"/>
                </a:solidFill>
              </a:rPr>
              <a:t>을 차지하고 있음.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대출액이 높다는 것이 부정적인 것을 의미하는 것은 아니지만, 대출액이 많다는 사실은, 청년들이 이 사업에 뛰어 들때, </a:t>
            </a:r>
            <a:r>
              <a:rPr b="1" lang="ko" sz="1200">
                <a:solidFill>
                  <a:schemeClr val="dk1"/>
                </a:solidFill>
              </a:rPr>
              <a:t>금전적인 문제로 많은 부담감</a:t>
            </a:r>
            <a:r>
              <a:rPr lang="ko" sz="1200">
                <a:solidFill>
                  <a:schemeClr val="dk1"/>
                </a:solidFill>
              </a:rPr>
              <a:t>을 느낄 수 있음. 따라서, 이러한 </a:t>
            </a:r>
            <a:r>
              <a:rPr b="1" lang="ko" sz="1200">
                <a:solidFill>
                  <a:schemeClr val="dk1"/>
                </a:solidFill>
              </a:rPr>
              <a:t>높은 대출액 비율을 낮출 필요</a:t>
            </a:r>
            <a:r>
              <a:rPr lang="ko" sz="1200">
                <a:solidFill>
                  <a:schemeClr val="dk1"/>
                </a:solidFill>
              </a:rPr>
              <a:t>가 있음.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이는, 용인시의 </a:t>
            </a:r>
            <a:r>
              <a:rPr b="1" lang="ko" sz="1200">
                <a:solidFill>
                  <a:schemeClr val="dk1"/>
                </a:solidFill>
              </a:rPr>
              <a:t>청년창업 지원금 혹은 보조금 정책</a:t>
            </a:r>
            <a:r>
              <a:rPr lang="ko" sz="1200">
                <a:solidFill>
                  <a:schemeClr val="dk1"/>
                </a:solidFill>
              </a:rPr>
              <a:t>을 통해 완화할 수 있음.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단례로, 농기구 대여 50%를 보조해주는 농업정책과 같이,</a:t>
            </a:r>
            <a:r>
              <a:rPr b="1" lang="ko" sz="1200">
                <a:solidFill>
                  <a:schemeClr val="dk1"/>
                </a:solidFill>
              </a:rPr>
              <a:t> 제조업 및 IT직군에도 그러한 투자가 필요함</a:t>
            </a:r>
            <a:r>
              <a:rPr lang="ko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56" name="Google Shape;356;p51"/>
          <p:cNvSpPr txBox="1"/>
          <p:nvPr>
            <p:ph type="ctrTitle"/>
          </p:nvPr>
        </p:nvSpPr>
        <p:spPr>
          <a:xfrm>
            <a:off x="4123550" y="978975"/>
            <a:ext cx="3933000" cy="25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대출의 금액 범위에 따라 나눠, </a:t>
            </a:r>
            <a:endParaRPr b="1"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대출의 수를 bar 그래프형식으로 보여주었다. </a:t>
            </a:r>
            <a:endParaRPr b="1"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제조업과 정보기술산업은 비슷한 그래프 개형을 보이고 있어, 하나로 대체하였음.</a:t>
            </a:r>
            <a:endParaRPr b="1"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70"/>
          </a:p>
        </p:txBody>
      </p:sp>
      <p:pic>
        <p:nvPicPr>
          <p:cNvPr id="357" name="Google Shape;35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75" y="966938"/>
            <a:ext cx="2482225" cy="21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ctrTitle"/>
          </p:nvPr>
        </p:nvSpPr>
        <p:spPr>
          <a:xfrm>
            <a:off x="600500" y="77675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19685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❏"/>
            </a:pPr>
            <a:r>
              <a:rPr b="1" lang="ko" sz="2400"/>
              <a:t> </a:t>
            </a:r>
            <a:r>
              <a:rPr b="1" lang="ko" sz="2400">
                <a:solidFill>
                  <a:srgbClr val="CC0000"/>
                </a:solidFill>
              </a:rPr>
              <a:t>낮은 </a:t>
            </a:r>
            <a:r>
              <a:rPr b="1" lang="ko" sz="2400">
                <a:solidFill>
                  <a:srgbClr val="000000"/>
                </a:solidFill>
              </a:rPr>
              <a:t>유소년층 인구수를 회복</a:t>
            </a:r>
            <a:r>
              <a:rPr b="1" lang="ko" sz="2400"/>
              <a:t> </a:t>
            </a:r>
            <a:endParaRPr b="1" sz="3570"/>
          </a:p>
        </p:txBody>
      </p:sp>
      <p:sp>
        <p:nvSpPr>
          <p:cNvPr id="363" name="Google Shape;363;p52"/>
          <p:cNvSpPr txBox="1"/>
          <p:nvPr>
            <p:ph idx="1" type="subTitle"/>
          </p:nvPr>
        </p:nvSpPr>
        <p:spPr>
          <a:xfrm>
            <a:off x="311700" y="3445925"/>
            <a:ext cx="85206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400">
                <a:solidFill>
                  <a:schemeClr val="dk1"/>
                </a:solidFill>
              </a:rPr>
              <a:t>생산 가능인구 수가 높은 비율을 차지한다는 점은 상당히 고무적</a:t>
            </a:r>
            <a:r>
              <a:rPr lang="ko" sz="1400">
                <a:solidFill>
                  <a:schemeClr val="dk1"/>
                </a:solidFill>
              </a:rPr>
              <a:t>. 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허나, 청소년 인구수가 그만큼 너무 작다는 것을 의미하고, 몇 년뒤 혹은 몇 십년 뒤의 용인시의 </a:t>
            </a:r>
            <a:r>
              <a:rPr b="1" lang="ko" sz="1400">
                <a:solidFill>
                  <a:schemeClr val="dk1"/>
                </a:solidFill>
              </a:rPr>
              <a:t>미래를 책임질 인재들이 부족한 현상</a:t>
            </a:r>
            <a:r>
              <a:rPr lang="ko" sz="1400">
                <a:solidFill>
                  <a:schemeClr val="dk1"/>
                </a:solidFill>
              </a:rPr>
              <a:t>을 겪을 수 있음.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따라서, 용인시는 향후, 용인시 자체적으로</a:t>
            </a:r>
            <a:r>
              <a:rPr b="1" lang="ko" sz="1400">
                <a:solidFill>
                  <a:schemeClr val="dk1"/>
                </a:solidFill>
              </a:rPr>
              <a:t> 출산 장려 정책</a:t>
            </a:r>
            <a:r>
              <a:rPr lang="ko" sz="1400">
                <a:solidFill>
                  <a:schemeClr val="dk1"/>
                </a:solidFill>
              </a:rPr>
              <a:t> 및 많은 유소년 (가족)층이 용인시로 이사를 올 수 있도록, 살</a:t>
            </a:r>
            <a:r>
              <a:rPr b="1" lang="ko" sz="1400">
                <a:solidFill>
                  <a:schemeClr val="dk1"/>
                </a:solidFill>
              </a:rPr>
              <a:t>기 좋은 환경을 더욱 조성</a:t>
            </a:r>
            <a:r>
              <a:rPr lang="ko" sz="1400">
                <a:solidFill>
                  <a:schemeClr val="dk1"/>
                </a:solidFill>
              </a:rPr>
              <a:t>할 필요가 있음.</a:t>
            </a:r>
            <a:endParaRPr sz="2020">
              <a:solidFill>
                <a:schemeClr val="dk1"/>
              </a:solidFill>
            </a:endParaRPr>
          </a:p>
        </p:txBody>
      </p:sp>
      <p:sp>
        <p:nvSpPr>
          <p:cNvPr id="364" name="Google Shape;364;p52"/>
          <p:cNvSpPr txBox="1"/>
          <p:nvPr>
            <p:ph type="ctrTitle"/>
          </p:nvPr>
        </p:nvSpPr>
        <p:spPr>
          <a:xfrm>
            <a:off x="4854625" y="1191200"/>
            <a:ext cx="4195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이 코드는, 용인시의 총인구수, 노인수, 생산 가능인구 수, 청소년 수를 보여줌. </a:t>
            </a:r>
            <a:endParaRPr b="1" sz="2470"/>
          </a:p>
        </p:txBody>
      </p:sp>
      <p:pic>
        <p:nvPicPr>
          <p:cNvPr id="365" name="Google Shape;365;p52"/>
          <p:cNvPicPr preferRelativeResize="0"/>
          <p:nvPr/>
        </p:nvPicPr>
        <p:blipFill rotWithShape="1">
          <a:blip r:embed="rId3">
            <a:alphaModFix/>
          </a:blip>
          <a:srcRect b="36595" l="20863" r="44248" t="37012"/>
          <a:stretch/>
        </p:blipFill>
        <p:spPr>
          <a:xfrm>
            <a:off x="47125" y="1112600"/>
            <a:ext cx="4389350" cy="186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감사합니다</a:t>
            </a:r>
            <a:endParaRPr b="1"/>
          </a:p>
        </p:txBody>
      </p:sp>
      <p:sp>
        <p:nvSpPr>
          <p:cNvPr id="371" name="Google Shape;371;p53"/>
          <p:cNvSpPr txBox="1"/>
          <p:nvPr/>
        </p:nvSpPr>
        <p:spPr>
          <a:xfrm>
            <a:off x="5510375" y="3654425"/>
            <a:ext cx="324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신암초 : 유재상,황창현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/>
        </p:nvSpPr>
        <p:spPr>
          <a:xfrm>
            <a:off x="1760525" y="450100"/>
            <a:ext cx="39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30050" y="793575"/>
            <a:ext cx="39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127850" y="1707125"/>
            <a:ext cx="3233100" cy="1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안정적인 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특정 산업을 선별하기 위해서 매출액으로 확인해봤다.</a:t>
            </a:r>
            <a:r>
              <a:rPr lang="ko"/>
              <a:t>오른쪽으로 가면서 a,b,c 순서입니다.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127850" y="2876050"/>
            <a:ext cx="3956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‘</a:t>
            </a:r>
            <a:r>
              <a:rPr b="1" i="0" lang="ko" sz="1400" u="none" cap="none" strike="noStrike">
                <a:solidFill>
                  <a:srgbClr val="000000"/>
                </a:solidFill>
              </a:rPr>
              <a:t>b,d,e,o,u</a:t>
            </a:r>
            <a:r>
              <a:rPr lang="ko"/>
              <a:t>’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는 매출이 없는 산업</a:t>
            </a:r>
            <a:r>
              <a:rPr lang="ko"/>
              <a:t>입니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여기 눈에 띄는 표준산업은 </a:t>
            </a:r>
            <a:r>
              <a:rPr lang="ko"/>
              <a:t>‘</a:t>
            </a:r>
            <a:r>
              <a:rPr b="1" i="0" lang="ko" sz="1400" u="none" cap="none" strike="noStrike"/>
              <a:t>c,g,h,i,j</a:t>
            </a:r>
            <a:r>
              <a:rPr lang="ko"/>
              <a:t>’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이고,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 정확하게 보기 위해서 표준산업별 사업체당 </a:t>
            </a:r>
            <a:r>
              <a:rPr lang="ko"/>
              <a:t>평균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매출액을 조사해보기로 했</a:t>
            </a:r>
            <a:r>
              <a:rPr lang="ko"/>
              <a:t>습니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5035177" y="450100"/>
            <a:ext cx="395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ko" sz="2730" u="none" cap="none" strike="noStrike">
                <a:solidFill>
                  <a:schemeClr val="dk1"/>
                </a:solidFill>
              </a:rPr>
              <a:t>Chapter 1 접근법</a:t>
            </a:r>
            <a:r>
              <a:rPr b="0" i="0" lang="ko" sz="27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7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ko" sz="202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2029">
                <a:solidFill>
                  <a:schemeClr val="dk1"/>
                </a:solidFill>
              </a:rPr>
              <a:t>매출액)</a:t>
            </a:r>
            <a:endParaRPr sz="7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50"/>
            <a:ext cx="4869325" cy="5132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5146250" y="1007875"/>
            <a:ext cx="3734700" cy="3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직군이 상당히 높은 비율을 갖고 있었</a:t>
            </a:r>
            <a:r>
              <a:rPr lang="ko">
                <a:solidFill>
                  <a:schemeClr val="dk1"/>
                </a:solidFill>
              </a:rPr>
              <a:t>습니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다. t 군도 그렇지만, t군은 </a:t>
            </a:r>
            <a:r>
              <a:rPr lang="ko">
                <a:solidFill>
                  <a:schemeClr val="dk1"/>
                </a:solidFill>
              </a:rPr>
              <a:t>두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가지 이유로 제외시켰</a:t>
            </a:r>
            <a:r>
              <a:rPr lang="ko">
                <a:solidFill>
                  <a:schemeClr val="dk1"/>
                </a:solidFill>
              </a:rPr>
              <a:t>습니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1)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(16.용인시_소상공인_매출정보.csv)</a:t>
            </a:r>
            <a:r>
              <a:rPr lang="ko">
                <a:solidFill>
                  <a:schemeClr val="dk1"/>
                </a:solidFill>
              </a:rPr>
              <a:t>파일 내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데이터가 4개밖에 없</a:t>
            </a:r>
            <a:r>
              <a:rPr lang="ko">
                <a:solidFill>
                  <a:schemeClr val="dk1"/>
                </a:solidFill>
              </a:rPr>
              <a:t>습니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2) (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1.용인시_상권_정보.csv)t</a:t>
            </a:r>
            <a:r>
              <a:rPr lang="ko">
                <a:solidFill>
                  <a:schemeClr val="dk1"/>
                </a:solidFill>
              </a:rPr>
              <a:t>군의 대분류코드는 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구분되어 있지않은 소득</a:t>
            </a:r>
            <a:r>
              <a:rPr lang="ko">
                <a:solidFill>
                  <a:schemeClr val="dk1"/>
                </a:solidFill>
              </a:rPr>
              <a:t>을 의미하기 때문입니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결론적으로 매출분야를 따져 봤을 때, 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 </a:t>
            </a:r>
            <a:r>
              <a:rPr lang="ko"/>
              <a:t>6개 분야(</a:t>
            </a:r>
            <a:r>
              <a:rPr b="1" lang="ko"/>
              <a:t>‘a,b,c,g,h,i’</a:t>
            </a:r>
            <a:r>
              <a:rPr lang="ko"/>
              <a:t>)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에서 용인시는 뚜렷한 강점을 보이고 있</a:t>
            </a:r>
            <a:r>
              <a:rPr lang="ko"/>
              <a:t>습니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58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5289875" y="324375"/>
            <a:ext cx="3000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29">
                <a:solidFill>
                  <a:schemeClr val="dk1"/>
                </a:solidFill>
              </a:rPr>
              <a:t>사업체당 매출액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356400" y="1322200"/>
            <a:ext cx="87876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40"/>
              <a:t>우리는 총 6개의 직군을 선택했습니다. </a:t>
            </a:r>
            <a:endParaRPr sz="15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40"/>
              <a:t>그 중에서, 우리는 다른 지역과 구분 되는, 용인시만이 가질 수 있는 </a:t>
            </a:r>
            <a:r>
              <a:rPr lang="ko" sz="1540">
                <a:solidFill>
                  <a:srgbClr val="0000FF"/>
                </a:solidFill>
              </a:rPr>
              <a:t>장점(power)</a:t>
            </a:r>
            <a:r>
              <a:rPr lang="ko" sz="1540"/>
              <a:t>을 주목하고 싶었습니다.</a:t>
            </a:r>
            <a:endParaRPr sz="15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1540">
                <a:solidFill>
                  <a:srgbClr val="000000"/>
                </a:solidFill>
              </a:rPr>
              <a:t>도농 복합/ 기흥역 플랫폼 시티</a:t>
            </a:r>
            <a:endParaRPr b="1" sz="154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540"/>
          </a:p>
          <a:p>
            <a:pPr indent="-33234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33"/>
              <a:buAutoNum type="arabicParenR"/>
            </a:pPr>
            <a:r>
              <a:rPr b="1" lang="ko" sz="1633">
                <a:solidFill>
                  <a:srgbClr val="3B7FF2"/>
                </a:solidFill>
              </a:rPr>
              <a:t>플</a:t>
            </a:r>
            <a:r>
              <a:rPr b="1" lang="ko" sz="1633">
                <a:solidFill>
                  <a:srgbClr val="3B7FF2"/>
                </a:solidFill>
              </a:rPr>
              <a:t>랫폼 시티</a:t>
            </a:r>
            <a:r>
              <a:rPr lang="ko" sz="1633"/>
              <a:t>가</a:t>
            </a:r>
            <a:r>
              <a:rPr lang="ko" sz="1633"/>
              <a:t> 완성이 되면, 물론 다른 직군들도 수요가 많아질 것은 당연합니다. </a:t>
            </a:r>
            <a:endParaRPr sz="1633"/>
          </a:p>
          <a:p>
            <a:pPr indent="-33234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33"/>
              <a:buAutoNum type="arabicParenR"/>
            </a:pPr>
            <a:r>
              <a:rPr lang="ko" sz="1633"/>
              <a:t>하지만 우리는 이러한 것들 보다, 용인시만이 가질수 있는 </a:t>
            </a:r>
            <a:r>
              <a:rPr b="1" lang="ko" sz="1633">
                <a:solidFill>
                  <a:srgbClr val="FF0000"/>
                </a:solidFill>
              </a:rPr>
              <a:t>장점 및 특성</a:t>
            </a:r>
            <a:r>
              <a:rPr lang="ko" sz="1633"/>
              <a:t>을 더 부각하고 싶었습니다. 그래서 배경과 앞으로의 </a:t>
            </a:r>
            <a:r>
              <a:rPr b="1" lang="ko" sz="1633"/>
              <a:t>계획과 관련된 것을 뉴스</a:t>
            </a:r>
            <a:r>
              <a:rPr lang="ko" sz="1633"/>
              <a:t>를 통해 살펴보았습니다. </a:t>
            </a:r>
            <a:endParaRPr sz="1633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4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40"/>
          </a:p>
        </p:txBody>
      </p:sp>
      <p:sp>
        <p:nvSpPr>
          <p:cNvPr id="108" name="Google Shape;108;p18"/>
          <p:cNvSpPr txBox="1"/>
          <p:nvPr/>
        </p:nvSpPr>
        <p:spPr>
          <a:xfrm>
            <a:off x="122523" y="378625"/>
            <a:ext cx="49356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" sz="3200">
                <a:solidFill>
                  <a:schemeClr val="dk1"/>
                </a:solidFill>
              </a:rPr>
              <a:t>C</a:t>
            </a:r>
            <a:r>
              <a:rPr b="1" i="0" lang="ko" sz="3200" u="none" cap="none" strike="noStrike">
                <a:solidFill>
                  <a:schemeClr val="dk1"/>
                </a:solidFill>
              </a:rPr>
              <a:t>h</a:t>
            </a:r>
            <a:r>
              <a:rPr b="1" lang="ko" sz="3200">
                <a:solidFill>
                  <a:schemeClr val="dk1"/>
                </a:solidFill>
              </a:rPr>
              <a:t>apt</a:t>
            </a:r>
            <a:r>
              <a:rPr b="1" i="0" lang="ko" sz="3200" u="none" cap="none" strike="noStrike">
                <a:solidFill>
                  <a:schemeClr val="dk1"/>
                </a:solidFill>
              </a:rPr>
              <a:t>er2. </a:t>
            </a:r>
            <a:r>
              <a:rPr b="1" lang="ko" sz="3200">
                <a:solidFill>
                  <a:schemeClr val="dk1"/>
                </a:solidFill>
              </a:rPr>
              <a:t>분석 및 시각화</a:t>
            </a:r>
            <a:endParaRPr b="1" i="0" sz="32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22700" y="1364900"/>
            <a:ext cx="88287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312"/>
              <a:t>     1) 경기도의 도농복합시  =&gt; </a:t>
            </a:r>
            <a:r>
              <a:rPr b="1" lang="ko" sz="2312">
                <a:solidFill>
                  <a:srgbClr val="FF0000"/>
                </a:solidFill>
              </a:rPr>
              <a:t>농업</a:t>
            </a:r>
            <a:endParaRPr b="1" sz="2312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12">
              <a:solidFill>
                <a:srgbClr val="CC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312"/>
              <a:t>2) 플랫폼 시티 &amp; 반도체 산업단지 =&gt; </a:t>
            </a:r>
            <a:r>
              <a:rPr b="1" lang="ko" sz="2312">
                <a:solidFill>
                  <a:schemeClr val="accent1"/>
                </a:solidFill>
              </a:rPr>
              <a:t>IT 직군과 제조업</a:t>
            </a:r>
            <a:endParaRPr b="1" sz="2312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312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312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12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12"/>
              <a:t>이 총 3가지를 집중해서, 청년들의 향후 창업에 대해 좋은 참고자료를 만들고자 하였습니다.</a:t>
            </a:r>
            <a:endParaRPr sz="151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9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64"/>
              <a:t>cf) </a:t>
            </a:r>
            <a:r>
              <a:rPr lang="ko" sz="1564"/>
              <a:t>일반 음식점 및 소매업과 같은 나머지 분야는 지역의 특색을 살리는 직군이 아니라고 판단해서 제외하였습니다.</a:t>
            </a:r>
            <a:r>
              <a:rPr lang="ko" sz="1364"/>
              <a:t>  </a:t>
            </a:r>
            <a:r>
              <a:rPr lang="ko" sz="2590"/>
              <a:t> </a:t>
            </a:r>
            <a:endParaRPr sz="2590"/>
          </a:p>
        </p:txBody>
      </p:sp>
      <p:sp>
        <p:nvSpPr>
          <p:cNvPr id="114" name="Google Shape;114;p19"/>
          <p:cNvSpPr txBox="1"/>
          <p:nvPr>
            <p:ph type="ctrTitle"/>
          </p:nvPr>
        </p:nvSpPr>
        <p:spPr>
          <a:xfrm>
            <a:off x="102025" y="136500"/>
            <a:ext cx="85386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300"/>
              <a:t>3개 직군</a:t>
            </a:r>
            <a:r>
              <a:rPr b="1" lang="ko" sz="2266"/>
              <a:t>(</a:t>
            </a:r>
            <a:r>
              <a:rPr b="1" lang="ko" sz="2266">
                <a:solidFill>
                  <a:srgbClr val="FF0000"/>
                </a:solidFill>
              </a:rPr>
              <a:t>농업</a:t>
            </a:r>
            <a:r>
              <a:rPr b="1" lang="ko" sz="2266"/>
              <a:t>,</a:t>
            </a:r>
            <a:r>
              <a:rPr b="1" lang="ko" sz="2266">
                <a:solidFill>
                  <a:schemeClr val="accent1"/>
                </a:solidFill>
              </a:rPr>
              <a:t>정보통신업&amp;제조업</a:t>
            </a:r>
            <a:r>
              <a:rPr b="1" lang="ko" sz="2266"/>
              <a:t>)</a:t>
            </a:r>
            <a:r>
              <a:rPr b="1" lang="ko" sz="3000"/>
              <a:t>으로 간출이기 </a:t>
            </a:r>
            <a:endParaRPr b="1"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ctrTitle"/>
          </p:nvPr>
        </p:nvSpPr>
        <p:spPr>
          <a:xfrm>
            <a:off x="0" y="136300"/>
            <a:ext cx="85206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053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80"/>
              <a:buAutoNum type="arabicPeriod"/>
            </a:pPr>
            <a:r>
              <a:rPr b="1" lang="ko" sz="3380">
                <a:solidFill>
                  <a:srgbClr val="FF0000"/>
                </a:solidFill>
              </a:rPr>
              <a:t>농업</a:t>
            </a:r>
            <a:r>
              <a:rPr lang="ko" sz="3180"/>
              <a:t> (왜 용인시여야 하는가)</a:t>
            </a:r>
            <a:endParaRPr sz="3180"/>
          </a:p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311700" y="1399400"/>
            <a:ext cx="8520600" cy="3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14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0"/>
              <a:buAutoNum type="arabicPeriod"/>
            </a:pPr>
            <a:r>
              <a:rPr lang="ko" sz="1860">
                <a:solidFill>
                  <a:srgbClr val="000000"/>
                </a:solidFill>
              </a:rPr>
              <a:t>용인시는 </a:t>
            </a:r>
            <a:r>
              <a:rPr b="1" lang="ko" sz="1860">
                <a:solidFill>
                  <a:srgbClr val="000000"/>
                </a:solidFill>
              </a:rPr>
              <a:t>농업 기기 대여 50% 지원</a:t>
            </a:r>
            <a:r>
              <a:rPr lang="ko" sz="1860">
                <a:solidFill>
                  <a:srgbClr val="000000"/>
                </a:solidFill>
              </a:rPr>
              <a:t> 등의 정책등이 활발.</a:t>
            </a:r>
            <a:endParaRPr sz="1860">
              <a:solidFill>
                <a:srgbClr val="000000"/>
              </a:solidFill>
            </a:endParaRPr>
          </a:p>
          <a:p>
            <a:pPr indent="-35814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0"/>
              <a:buAutoNum type="arabicPeriod"/>
            </a:pPr>
            <a:r>
              <a:rPr b="1" lang="ko" sz="1860">
                <a:solidFill>
                  <a:srgbClr val="000000"/>
                </a:solidFill>
              </a:rPr>
              <a:t>농업 기술센터</a:t>
            </a:r>
            <a:r>
              <a:rPr lang="ko" sz="1860">
                <a:solidFill>
                  <a:srgbClr val="000000"/>
                </a:solidFill>
              </a:rPr>
              <a:t> 등 많은 투자가 있음. </a:t>
            </a:r>
            <a:endParaRPr sz="186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60">
                <a:solidFill>
                  <a:srgbClr val="000000"/>
                </a:solidFill>
              </a:rPr>
              <a:t>=&gt; 용인시에 걸맞은 사업이라고 판단하였습니다.</a:t>
            </a:r>
            <a:endParaRPr sz="1860">
              <a:solidFill>
                <a:srgbClr val="000000"/>
              </a:solidFill>
            </a:endParaRPr>
          </a:p>
          <a:p>
            <a:pPr indent="-35814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0"/>
              <a:buAutoNum type="arabicPeriod"/>
            </a:pPr>
            <a:r>
              <a:rPr b="1" lang="ko" sz="1860">
                <a:solidFill>
                  <a:srgbClr val="000000"/>
                </a:solidFill>
              </a:rPr>
              <a:t>생산가능 인구</a:t>
            </a:r>
            <a:r>
              <a:rPr lang="ko" sz="1860">
                <a:solidFill>
                  <a:srgbClr val="000000"/>
                </a:solidFill>
              </a:rPr>
              <a:t>가 다른 지역에 비해 비교적 많음.</a:t>
            </a:r>
            <a:endParaRPr sz="1860">
              <a:solidFill>
                <a:srgbClr val="000000"/>
              </a:solidFill>
            </a:endParaRPr>
          </a:p>
          <a:p>
            <a:pPr indent="-35814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0"/>
              <a:buAutoNum type="arabicPeriod"/>
            </a:pPr>
            <a:r>
              <a:rPr lang="ko" sz="1860">
                <a:solidFill>
                  <a:srgbClr val="000000"/>
                </a:solidFill>
              </a:rPr>
              <a:t>현재 found_age1을 보면, 새롭게 시작하는 </a:t>
            </a:r>
            <a:r>
              <a:rPr b="1" lang="ko" sz="1860">
                <a:solidFill>
                  <a:srgbClr val="000000"/>
                </a:solidFill>
              </a:rPr>
              <a:t>스타트업이 부족</a:t>
            </a:r>
            <a:r>
              <a:rPr lang="ko" sz="1860">
                <a:solidFill>
                  <a:srgbClr val="000000"/>
                </a:solidFill>
              </a:rPr>
              <a:t>.</a:t>
            </a:r>
            <a:endParaRPr sz="186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60">
                <a:solidFill>
                  <a:srgbClr val="000000"/>
                </a:solidFill>
              </a:rPr>
              <a:t>  =&gt; 앞으로 오히려 가능성이 있습니다!</a:t>
            </a:r>
            <a:endParaRPr sz="186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